
<file path=[Content_Types].xml><?xml version="1.0" encoding="utf-8"?>
<Types xmlns="http://schemas.openxmlformats.org/package/2006/content-types">
  <Default Extension="bin" ContentType="image/jpg"/>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7" r:id="rId2"/>
    <p:sldId id="283" r:id="rId3"/>
    <p:sldId id="620" r:id="rId4"/>
    <p:sldId id="621" r:id="rId5"/>
    <p:sldId id="258" r:id="rId6"/>
    <p:sldId id="266" r:id="rId7"/>
    <p:sldId id="267" r:id="rId8"/>
    <p:sldId id="268" r:id="rId9"/>
    <p:sldId id="270" r:id="rId10"/>
    <p:sldId id="271" r:id="rId11"/>
    <p:sldId id="273" r:id="rId12"/>
    <p:sldId id="274" r:id="rId13"/>
    <p:sldId id="276" r:id="rId14"/>
    <p:sldId id="278" r:id="rId15"/>
    <p:sldId id="279" r:id="rId16"/>
    <p:sldId id="281"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63"/>
    <p:restoredTop sz="95872"/>
  </p:normalViewPr>
  <p:slideViewPr>
    <p:cSldViewPr snapToGrid="0">
      <p:cViewPr varScale="1">
        <p:scale>
          <a:sx n="115" d="100"/>
          <a:sy n="115" d="100"/>
        </p:scale>
        <p:origin x="448"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81A25D-BAFC-85D6-013F-585E6C5DF8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14F1679-846E-2160-E47F-B28D456FC1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885FF6-8EA0-D6E7-AD6F-DFB71DBC7BA7}"/>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5" name="Footer Placeholder 4">
            <a:extLst>
              <a:ext uri="{FF2B5EF4-FFF2-40B4-BE49-F238E27FC236}">
                <a16:creationId xmlns:a16="http://schemas.microsoft.com/office/drawing/2014/main" id="{319E3F91-0BCF-C63B-1B4F-E02350992B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E9F4E6-64FD-4E32-D600-6A4088499BAC}"/>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29493863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F9F0F3-6609-7B73-D254-8A5EB8EFDB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A264D83-7A6E-0D54-56A9-B947BA1BE8C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0279CC-DA2E-4920-196F-80EBBB0F581E}"/>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5" name="Footer Placeholder 4">
            <a:extLst>
              <a:ext uri="{FF2B5EF4-FFF2-40B4-BE49-F238E27FC236}">
                <a16:creationId xmlns:a16="http://schemas.microsoft.com/office/drawing/2014/main" id="{79E1EA54-2A06-FA6D-8001-8AECC32DBD8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2FB70B-91C4-953E-E561-7E6A187DAFD1}"/>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3683276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FFC5A3-737D-EBBD-5A1A-197B655B54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52D65EC-4B20-E64E-26E8-59D87941125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888C99-1401-6A12-4460-A9B99482975D}"/>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5" name="Footer Placeholder 4">
            <a:extLst>
              <a:ext uri="{FF2B5EF4-FFF2-40B4-BE49-F238E27FC236}">
                <a16:creationId xmlns:a16="http://schemas.microsoft.com/office/drawing/2014/main" id="{75285E6C-6651-81F3-2ADD-29B705B09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2E4AED-A053-2F30-C9D7-7BBB35EC5493}"/>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2154852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7A76F-3B8C-25E7-8F70-291C0C86E49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33E36D-AEDA-C1DF-9FE6-6106DA9CB60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3E01AD-4D05-60B0-C82A-7959B5706BC1}"/>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5" name="Footer Placeholder 4">
            <a:extLst>
              <a:ext uri="{FF2B5EF4-FFF2-40B4-BE49-F238E27FC236}">
                <a16:creationId xmlns:a16="http://schemas.microsoft.com/office/drawing/2014/main" id="{5BB94900-54BF-88E2-7E11-D0463C1A6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015F62-0CC6-BDA1-107D-643A0C7DC81B}"/>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4112468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DA516A-5A01-CF84-14F1-224A8E6EB7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F5374BE-BD79-E30F-6CC0-6F7DAB378A3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6169055-A885-160D-F94A-D7DA3CE0C6CD}"/>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5" name="Footer Placeholder 4">
            <a:extLst>
              <a:ext uri="{FF2B5EF4-FFF2-40B4-BE49-F238E27FC236}">
                <a16:creationId xmlns:a16="http://schemas.microsoft.com/office/drawing/2014/main" id="{A341FFE3-2B38-AB50-7044-8242E1E55E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7B865F5-0B6B-4E51-04E8-7847B47C7F6C}"/>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178774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775703-455C-125C-8690-B136C52D708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97D3EB0-90F9-CDE8-916C-BB680139F2E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FD7A87-C91A-2DAB-6B63-A5938FC01A0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5BECD1-0116-60BC-38DF-784CB1C0B71B}"/>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6" name="Footer Placeholder 5">
            <a:extLst>
              <a:ext uri="{FF2B5EF4-FFF2-40B4-BE49-F238E27FC236}">
                <a16:creationId xmlns:a16="http://schemas.microsoft.com/office/drawing/2014/main" id="{4E6C524D-A20E-D60B-9082-7A26686B85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F365CF-41CC-77C3-B77D-69C45D57F8FD}"/>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136273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3BEDEB-7E8E-E386-A8C2-AE415435D8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91AC98-503C-449E-387E-8494C00B29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4FCF6C6-2F54-4229-477A-B52777E5B83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8396D08-252C-04D2-1762-91C23B3A870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0819214-D0BD-4D2F-D9EE-23391662188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0963-F709-E104-05CB-6CCC350AE1BA}"/>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8" name="Footer Placeholder 7">
            <a:extLst>
              <a:ext uri="{FF2B5EF4-FFF2-40B4-BE49-F238E27FC236}">
                <a16:creationId xmlns:a16="http://schemas.microsoft.com/office/drawing/2014/main" id="{48516A9F-8EBE-7ED6-B779-547E5D9595F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493D0F8-42C2-4856-AB57-CFAE05DABA03}"/>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373663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007B8-AEAC-2307-0669-5E67EB1514D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3CB8E2B-EAE8-94D8-9464-38C2B6905B6E}"/>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4" name="Footer Placeholder 3">
            <a:extLst>
              <a:ext uri="{FF2B5EF4-FFF2-40B4-BE49-F238E27FC236}">
                <a16:creationId xmlns:a16="http://schemas.microsoft.com/office/drawing/2014/main" id="{D8FE7633-E39D-2F78-729A-DD4986CAE79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F2F8B1C-4605-D2D5-DB16-0C5FB3EBA0DE}"/>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22501166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38D2480-7BA4-4C2A-C825-EF1E56A50732}"/>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3" name="Footer Placeholder 2">
            <a:extLst>
              <a:ext uri="{FF2B5EF4-FFF2-40B4-BE49-F238E27FC236}">
                <a16:creationId xmlns:a16="http://schemas.microsoft.com/office/drawing/2014/main" id="{1253EDCE-E459-A15C-A2D4-744AD29F037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807BC7-817E-8554-8E0E-9A9CB31FADE3}"/>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36846391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15D86-E1D8-D4D8-F9C6-FF13101E0E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5A936B-A6C0-6B20-4DC6-FF7D3EE384E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49F463-DE43-6FC1-1E58-864440199E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E5D8C1-5102-91C9-E1A8-72C90AD21B31}"/>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6" name="Footer Placeholder 5">
            <a:extLst>
              <a:ext uri="{FF2B5EF4-FFF2-40B4-BE49-F238E27FC236}">
                <a16:creationId xmlns:a16="http://schemas.microsoft.com/office/drawing/2014/main" id="{C9E294D2-E24B-D11C-B48B-EE306C6BCE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CD54F8-4F00-92BF-0A28-C948F089D141}"/>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2237485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F8BDB-BD62-DE28-A92E-16C8818DFB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C966EDA-353D-F726-1733-D7036A7A6D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BED4EB0-3105-AADC-AE10-CC2B286FC36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4665335-AEDD-2A73-0D9C-E0637E961474}"/>
              </a:ext>
            </a:extLst>
          </p:cNvPr>
          <p:cNvSpPr>
            <a:spLocks noGrp="1"/>
          </p:cNvSpPr>
          <p:nvPr>
            <p:ph type="dt" sz="half" idx="10"/>
          </p:nvPr>
        </p:nvSpPr>
        <p:spPr/>
        <p:txBody>
          <a:bodyPr/>
          <a:lstStyle/>
          <a:p>
            <a:fld id="{BD0072E4-371A-4642-87BD-F17FEF2785E4}" type="datetimeFigureOut">
              <a:rPr lang="en-US" smtClean="0"/>
              <a:t>3/9/23</a:t>
            </a:fld>
            <a:endParaRPr lang="en-US"/>
          </a:p>
        </p:txBody>
      </p:sp>
      <p:sp>
        <p:nvSpPr>
          <p:cNvPr id="6" name="Footer Placeholder 5">
            <a:extLst>
              <a:ext uri="{FF2B5EF4-FFF2-40B4-BE49-F238E27FC236}">
                <a16:creationId xmlns:a16="http://schemas.microsoft.com/office/drawing/2014/main" id="{D98DEF08-DAAE-7E5A-EB29-A6DB7C9FB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8EF1DF-4839-2397-BC2D-0E1E0EC83876}"/>
              </a:ext>
            </a:extLst>
          </p:cNvPr>
          <p:cNvSpPr>
            <a:spLocks noGrp="1"/>
          </p:cNvSpPr>
          <p:nvPr>
            <p:ph type="sldNum" sz="quarter" idx="12"/>
          </p:nvPr>
        </p:nvSpPr>
        <p:spPr/>
        <p:txBody>
          <a:bodyPr/>
          <a:lstStyle/>
          <a:p>
            <a:fld id="{F6337747-3491-6F4E-9E26-92BB9D24DBF0}" type="slidenum">
              <a:rPr lang="en-US" smtClean="0"/>
              <a:t>‹#›</a:t>
            </a:fld>
            <a:endParaRPr lang="en-US"/>
          </a:p>
        </p:txBody>
      </p:sp>
    </p:spTree>
    <p:extLst>
      <p:ext uri="{BB962C8B-B14F-4D97-AF65-F5344CB8AC3E}">
        <p14:creationId xmlns:p14="http://schemas.microsoft.com/office/powerpoint/2010/main" val="118947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7E0841-1573-643F-9932-CD201CAB654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5F44BDC-0D60-C8BB-E1C3-5732FAF166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CA74C0-5495-9669-458C-BA1A8112EAB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0072E4-371A-4642-87BD-F17FEF2785E4}" type="datetimeFigureOut">
              <a:rPr lang="en-US" smtClean="0"/>
              <a:t>3/9/23</a:t>
            </a:fld>
            <a:endParaRPr lang="en-US"/>
          </a:p>
        </p:txBody>
      </p:sp>
      <p:sp>
        <p:nvSpPr>
          <p:cNvPr id="5" name="Footer Placeholder 4">
            <a:extLst>
              <a:ext uri="{FF2B5EF4-FFF2-40B4-BE49-F238E27FC236}">
                <a16:creationId xmlns:a16="http://schemas.microsoft.com/office/drawing/2014/main" id="{0CAD77A1-6C3A-B914-0839-5160D4EB27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6E47C25-ACAC-4B2A-DD78-CDEFDBF226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337747-3491-6F4E-9E26-92BB9D24DBF0}" type="slidenum">
              <a:rPr lang="en-US" smtClean="0"/>
              <a:t>‹#›</a:t>
            </a:fld>
            <a:endParaRPr lang="en-US"/>
          </a:p>
        </p:txBody>
      </p:sp>
    </p:spTree>
    <p:extLst>
      <p:ext uri="{BB962C8B-B14F-4D97-AF65-F5344CB8AC3E}">
        <p14:creationId xmlns:p14="http://schemas.microsoft.com/office/powerpoint/2010/main" val="10788164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bin"/><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png"/><Relationship Id="rId1" Type="http://schemas.openxmlformats.org/officeDocument/2006/relationships/slideLayout" Target="../slideLayouts/slideLayout8.xml"/><Relationship Id="rId4" Type="http://schemas.openxmlformats.org/officeDocument/2006/relationships/image" Target="../media/image16.emf"/></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Layout" Target="../slideLayouts/slideLayout8.xml"/><Relationship Id="rId4" Type="http://schemas.openxmlformats.org/officeDocument/2006/relationships/image" Target="../media/image18.emf"/></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Layout" Target="../slideLayouts/slideLayout8.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1.png"/><Relationship Id="rId1" Type="http://schemas.openxmlformats.org/officeDocument/2006/relationships/slideLayout" Target="../slideLayouts/slideLayout8.xml"/><Relationship Id="rId4" Type="http://schemas.openxmlformats.org/officeDocument/2006/relationships/image" Target="../media/image22.emf"/></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3.png"/><Relationship Id="rId1" Type="http://schemas.openxmlformats.org/officeDocument/2006/relationships/slideLayout" Target="../slideLayouts/slideLayout8.xml"/><Relationship Id="rId4" Type="http://schemas.openxmlformats.org/officeDocument/2006/relationships/image" Target="../media/image24.emf"/></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5.png"/><Relationship Id="rId1" Type="http://schemas.openxmlformats.org/officeDocument/2006/relationships/slideLayout" Target="../slideLayouts/slideLayout8.xml"/><Relationship Id="rId4" Type="http://schemas.openxmlformats.org/officeDocument/2006/relationships/image" Target="../media/image26.emf"/></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7.png"/><Relationship Id="rId1" Type="http://schemas.openxmlformats.org/officeDocument/2006/relationships/slideLayout" Target="../slideLayouts/slideLayout8.xml"/><Relationship Id="rId4" Type="http://schemas.openxmlformats.org/officeDocument/2006/relationships/image" Target="../media/image28.emf"/></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8.xml"/><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8.xml"/><Relationship Id="rId4" Type="http://schemas.openxmlformats.org/officeDocument/2006/relationships/image" Target="../media/image10.emf"/></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png"/><Relationship Id="rId1" Type="http://schemas.openxmlformats.org/officeDocument/2006/relationships/slideLayout" Target="../slideLayouts/slideLayout8.xml"/><Relationship Id="rId4" Type="http://schemas.openxmlformats.org/officeDocument/2006/relationships/image" Target="../media/image12.emf"/></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3.png"/><Relationship Id="rId1" Type="http://schemas.openxmlformats.org/officeDocument/2006/relationships/slideLayout" Target="../slideLayouts/slideLayout8.xml"/><Relationship Id="rId4" Type="http://schemas.openxmlformats.org/officeDocument/2006/relationships/image" Target="../media/image14.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7" descr="dfec1078-e510-47e2-8ba3-b314816de023 Picture7"/>
          <p:cNvPicPr>
            <a:picLocks noChangeAspect="1"/>
          </p:cNvPicPr>
          <p:nvPr/>
        </p:nvPicPr>
        <p:blipFill>
          <a:blip r:embed="rId2" cstate="print"/>
          <a:stretch>
            <a:fillRect/>
          </a:stretch>
        </p:blipFill>
        <p:spPr>
          <a:xfrm>
            <a:off x="1079863" y="0"/>
            <a:ext cx="10032274" cy="6858000"/>
          </a:xfrm>
          <a:prstGeom prst="rect">
            <a:avLst/>
          </a:prstGeom>
        </p:spPr>
      </p:pic>
      <p:pic>
        <p:nvPicPr>
          <p:cNvPr id="3" name="Slide Cover BG" descr="54e2be62-1d58-40db-88e2-06f25523004b Slide Cover BG"/>
          <p:cNvPicPr>
            <a:picLocks noChangeAspect="1"/>
          </p:cNvPicPr>
          <p:nvPr/>
        </p:nvPicPr>
        <p:blipFill>
          <a:blip r:embed="rId3" cstate="print"/>
          <a:stretch>
            <a:fillRect/>
          </a:stretch>
        </p:blipFill>
        <p:spPr>
          <a:xfrm>
            <a:off x="1177834" y="7984671"/>
            <a:ext cx="10030242" cy="5637606"/>
          </a:xfrm>
          <a:prstGeom prst="rect">
            <a:avLst/>
          </a:prstGeom>
        </p:spPr>
      </p:pic>
      <p:sp>
        <p:nvSpPr>
          <p:cNvPr id="4" name="Shape" descr="9c52058b-f8d9-41c3-8c2c-d04b8f67f233 Shape"/>
          <p:cNvSpPr/>
          <p:nvPr/>
        </p:nvSpPr>
        <p:spPr>
          <a:xfrm>
            <a:off x="4822607" y="-9550"/>
            <a:ext cx="2544753" cy="592104"/>
          </a:xfrm>
          <a:prstGeom prst="rect">
            <a:avLst/>
          </a:prstGeom>
          <a:solidFill>
            <a:srgbClr val="ED7D31"/>
          </a:solidFill>
          <a:ln w="19050">
            <a:solidFill>
              <a:srgbClr val="FFFFFF">
                <a:alpha val="0"/>
              </a:srgbClr>
            </a:solidFill>
            <a:prstDash val="solid"/>
          </a:ln>
        </p:spPr>
      </p:sp>
      <p:sp>
        <p:nvSpPr>
          <p:cNvPr id="5" name="Shape" descr="f5572a5f-adbd-4940-bfd5-8efda28ccdcf Shape"/>
          <p:cNvSpPr/>
          <p:nvPr/>
        </p:nvSpPr>
        <p:spPr>
          <a:xfrm>
            <a:off x="1079863" y="2492567"/>
            <a:ext cx="10030241" cy="1862263"/>
          </a:xfrm>
          <a:prstGeom prst="rect">
            <a:avLst/>
          </a:prstGeom>
          <a:solidFill>
            <a:srgbClr val="0B2943"/>
          </a:solidFill>
          <a:ln w="19050">
            <a:solidFill>
              <a:srgbClr val="FFFFFF">
                <a:alpha val="0"/>
              </a:srgbClr>
            </a:solidFill>
            <a:prstDash val="solid"/>
          </a:ln>
        </p:spPr>
      </p:sp>
      <p:pic>
        <p:nvPicPr>
          <p:cNvPr id="6" name="Cygnal-Logo-RGB-Vertical_Rev_White" descr="0dbb1c53-71d2-45a5-87ee-871a7f20be5d Cygnal-Logo-RGB-Vertical_Rev_White"/>
          <p:cNvPicPr>
            <a:picLocks noChangeAspect="1"/>
          </p:cNvPicPr>
          <p:nvPr/>
        </p:nvPicPr>
        <p:blipFill>
          <a:blip r:embed="rId4" cstate="print"/>
          <a:stretch>
            <a:fillRect/>
          </a:stretch>
        </p:blipFill>
        <p:spPr>
          <a:xfrm>
            <a:off x="1927316" y="2895057"/>
            <a:ext cx="1734094" cy="1067889"/>
          </a:xfrm>
          <a:prstGeom prst="rect">
            <a:avLst/>
          </a:prstGeom>
        </p:spPr>
      </p:pic>
      <p:sp>
        <p:nvSpPr>
          <p:cNvPr id="7" name="Shape" descr="adf8d14d-aa61-47bf-9be2-d8de8e7223b8 Shape"/>
          <p:cNvSpPr/>
          <p:nvPr/>
        </p:nvSpPr>
        <p:spPr>
          <a:xfrm>
            <a:off x="4312920" y="2635432"/>
            <a:ext cx="7831" cy="1585311"/>
          </a:xfrm>
          <a:prstGeom prst="straightConnector1">
            <a:avLst/>
          </a:prstGeom>
          <a:solidFill>
            <a:srgbClr val="FFFFFF"/>
          </a:solidFill>
          <a:ln w="28575">
            <a:solidFill>
              <a:srgbClr val="FFFFFF"/>
            </a:solidFill>
            <a:prstDash val="solid"/>
          </a:ln>
        </p:spPr>
      </p:sp>
      <p:sp>
        <p:nvSpPr>
          <p:cNvPr id="8" name="February 22, 2023" descr="37bd410a-53b1-435e-8a07-4b9232b332ed February 22, 2023"/>
          <p:cNvSpPr/>
          <p:nvPr/>
        </p:nvSpPr>
        <p:spPr>
          <a:xfrm>
            <a:off x="4871357" y="97971"/>
            <a:ext cx="2449286" cy="315462"/>
          </a:xfrm>
          <a:prstGeom prst="rect">
            <a:avLst/>
          </a:prstGeom>
          <a:noFill/>
        </p:spPr>
        <p:txBody>
          <a:bodyPr lIns="0" tIns="15675" rIns="0" bIns="0" anchor="t">
            <a:spAutoFit/>
          </a:bodyPr>
          <a:lstStyle/>
          <a:p>
            <a:pPr algn="ctr">
              <a:lnSpc>
                <a:spcPct val="114583"/>
              </a:lnSpc>
            </a:pPr>
            <a:r>
              <a:rPr sz="1851">
                <a:solidFill>
                  <a:srgbClr val="FFFFFF"/>
                </a:solidFill>
                <a:latin typeface="Arial"/>
              </a:rPr>
              <a:t>February 22, 2023</a:t>
            </a:r>
          </a:p>
        </p:txBody>
      </p:sp>
      <p:sp>
        <p:nvSpPr>
          <p:cNvPr id="9" name="Survey of Unaffil..." descr="fd8605ef-4880-4cf4-aba8-ee43527b5f5f Survey of Unaffil..."/>
          <p:cNvSpPr/>
          <p:nvPr/>
        </p:nvSpPr>
        <p:spPr>
          <a:xfrm>
            <a:off x="4361906" y="2948940"/>
            <a:ext cx="6515100" cy="804682"/>
          </a:xfrm>
          <a:prstGeom prst="rect">
            <a:avLst/>
          </a:prstGeom>
          <a:noFill/>
        </p:spPr>
        <p:txBody>
          <a:bodyPr lIns="0" tIns="15675" rIns="0" bIns="0" anchor="t">
            <a:spAutoFit/>
          </a:bodyPr>
          <a:lstStyle/>
          <a:p>
            <a:pPr algn="ctr">
              <a:lnSpc>
                <a:spcPct val="114583"/>
              </a:lnSpc>
            </a:pPr>
            <a:r>
              <a:rPr sz="2263" dirty="0">
                <a:solidFill>
                  <a:srgbClr val="FFFFFF"/>
                </a:solidFill>
                <a:latin typeface="Arial"/>
              </a:rPr>
              <a:t>Survey of Unaffiliated</a:t>
            </a:r>
            <a:r>
              <a:rPr lang="en-US" sz="2263" dirty="0">
                <a:solidFill>
                  <a:srgbClr val="FFFFFF"/>
                </a:solidFill>
                <a:latin typeface="Arial"/>
              </a:rPr>
              <a:t>/Nonpartisan</a:t>
            </a:r>
            <a:r>
              <a:rPr sz="2263" dirty="0">
                <a:solidFill>
                  <a:srgbClr val="FFFFFF"/>
                </a:solidFill>
                <a:latin typeface="Arial"/>
              </a:rPr>
              <a:t> </a:t>
            </a:r>
            <a:r>
              <a:rPr lang="en-US" sz="2263" dirty="0">
                <a:solidFill>
                  <a:srgbClr val="FFFFFF"/>
                </a:solidFill>
                <a:latin typeface="Arial"/>
              </a:rPr>
              <a:t>2024 </a:t>
            </a:r>
            <a:r>
              <a:rPr sz="2263" dirty="0">
                <a:solidFill>
                  <a:srgbClr val="FFFFFF"/>
                </a:solidFill>
                <a:latin typeface="Arial"/>
              </a:rPr>
              <a:t>Voters</a:t>
            </a:r>
            <a:endParaRPr lang="en-US" sz="2263" dirty="0">
              <a:solidFill>
                <a:srgbClr val="FFFFFF"/>
              </a:solidFill>
              <a:latin typeface="Arial"/>
            </a:endParaRPr>
          </a:p>
          <a:p>
            <a:pPr algn="ctr">
              <a:lnSpc>
                <a:spcPct val="114583"/>
              </a:lnSpc>
            </a:pPr>
            <a:r>
              <a:rPr sz="2263" b="1" dirty="0">
                <a:solidFill>
                  <a:srgbClr val="FFFFFF"/>
                </a:solidFill>
                <a:latin typeface="Arial"/>
              </a:rPr>
              <a:t>Colorado Statewide</a:t>
            </a:r>
            <a:endParaRPr lang="en-US" sz="2263" b="1" dirty="0">
              <a:solidFill>
                <a:srgbClr val="FFFFFF"/>
              </a:solidFill>
              <a:latin typeface="Arial"/>
              <a:cs typeface="Arial"/>
            </a:endParaRPr>
          </a:p>
        </p:txBody>
      </p:sp>
      <p:sp>
        <p:nvSpPr>
          <p:cNvPr id="10" name="February 16 – 21,..." descr="2d6b617c-d3f7-4929-bbc2-823aa7cb65a8 February 16 – 21,..."/>
          <p:cNvSpPr/>
          <p:nvPr/>
        </p:nvSpPr>
        <p:spPr>
          <a:xfrm>
            <a:off x="4312921" y="3771900"/>
            <a:ext cx="6515100" cy="221402"/>
          </a:xfrm>
          <a:prstGeom prst="rect">
            <a:avLst/>
          </a:prstGeom>
          <a:noFill/>
        </p:spPr>
        <p:txBody>
          <a:bodyPr lIns="0" tIns="15675" rIns="0" bIns="0" anchor="t">
            <a:spAutoFit/>
          </a:bodyPr>
          <a:lstStyle/>
          <a:p>
            <a:pPr algn="ctr">
              <a:lnSpc>
                <a:spcPct val="114583"/>
              </a:lnSpc>
            </a:pPr>
            <a:r>
              <a:rPr sz="1234" dirty="0">
                <a:solidFill>
                  <a:srgbClr val="FFFFFF"/>
                </a:solidFill>
                <a:latin typeface="Arial"/>
              </a:rPr>
              <a:t>February 16 – 21, 2023 | n=450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hart.17" descr="a7f0d0c3-5286-4f78-b5ec-e45eec63044c chart.17">
            <a:extLst>
              <a:ext uri="{FF2B5EF4-FFF2-40B4-BE49-F238E27FC236}">
                <a16:creationId xmlns:a16="http://schemas.microsoft.com/office/drawing/2014/main" id="{62A39B37-1CA9-54C7-7BF3-F3B397533D17}"/>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Democrats Negative" descr="5048d309-e459-4dea-97e7-aa05761319de Democrats Negative"/>
          <p:cNvSpPr/>
          <p:nvPr/>
        </p:nvSpPr>
        <p:spPr>
          <a:xfrm>
            <a:off x="1618706" y="204959"/>
            <a:ext cx="9493431" cy="797493"/>
          </a:xfrm>
          <a:prstGeom prst="rect">
            <a:avLst/>
          </a:prstGeom>
          <a:noFill/>
        </p:spPr>
        <p:txBody>
          <a:bodyPr wrap="square" lIns="0" tIns="15675" rIns="0" bIns="0" anchor="t">
            <a:spAutoFit/>
          </a:bodyPr>
          <a:lstStyle/>
          <a:p>
            <a:r>
              <a:rPr lang="en-US" sz="2469" b="1" dirty="0">
                <a:solidFill>
                  <a:srgbClr val="6FBC4D"/>
                </a:solidFill>
                <a:latin typeface="Arial"/>
              </a:rPr>
              <a:t>For Dems, reckless spending is top negative for voters &lt;50; voters 50+ more likely to disagree on crime and culture</a:t>
            </a:r>
            <a:endParaRPr lang="en-PH" sz="2469" b="1" dirty="0">
              <a:solidFill>
                <a:srgbClr val="6FBC4D"/>
              </a:solidFill>
              <a:latin typeface="Arial"/>
            </a:endParaRPr>
          </a:p>
        </p:txBody>
      </p:sp>
      <p:sp>
        <p:nvSpPr>
          <p:cNvPr id="5" name="If you had to pic..." descr="acf56ba3-7c9f-47ae-b0b5-c50591ade65e If you had to pic..."/>
          <p:cNvSpPr/>
          <p:nvPr/>
        </p:nvSpPr>
        <p:spPr>
          <a:xfrm>
            <a:off x="1618706" y="6407332"/>
            <a:ext cx="7641771" cy="151030"/>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If you had to pick two, which issues are the main reasons that you would not vote for a Democratic candidate?</a:t>
            </a:r>
          </a:p>
        </p:txBody>
      </p:sp>
      <p:pic>
        <p:nvPicPr>
          <p:cNvPr id="7" name="Democrats Negative" descr="4d741204-961d-47a6-ac7a-e54fceff0b6d Democrats Negative"/>
          <p:cNvPicPr>
            <a:picLocks noChangeAspect="1"/>
          </p:cNvPicPr>
          <p:nvPr/>
        </p:nvPicPr>
        <p:blipFill>
          <a:blip r:embed="rId4" cstate="print"/>
          <a:stretch>
            <a:fillRect/>
          </a:stretch>
        </p:blipFill>
        <p:spPr>
          <a:xfrm>
            <a:off x="1433331" y="1202902"/>
            <a:ext cx="9356271" cy="2449286"/>
          </a:xfrm>
          <a:prstGeom prst="rect">
            <a:avLst/>
          </a:prstGeom>
        </p:spPr>
      </p:pic>
      <p:sp>
        <p:nvSpPr>
          <p:cNvPr id="8" name="Rectangle 7">
            <a:extLst>
              <a:ext uri="{FF2B5EF4-FFF2-40B4-BE49-F238E27FC236}">
                <a16:creationId xmlns:a16="http://schemas.microsoft.com/office/drawing/2014/main" id="{54782D12-7143-5638-B7E7-A0CE0FE5BBD7}"/>
              </a:ext>
            </a:extLst>
          </p:cNvPr>
          <p:cNvSpPr/>
          <p:nvPr/>
        </p:nvSpPr>
        <p:spPr>
          <a:xfrm>
            <a:off x="3572082" y="4669165"/>
            <a:ext cx="509010" cy="1814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453B37F2-2A9A-FD41-5526-5922137C7A56}"/>
              </a:ext>
            </a:extLst>
          </p:cNvPr>
          <p:cNvSpPr/>
          <p:nvPr/>
        </p:nvSpPr>
        <p:spPr>
          <a:xfrm>
            <a:off x="4560235" y="4477185"/>
            <a:ext cx="521339" cy="74326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68D687E0-57B9-3CA6-D7F5-33573F4257A4}"/>
              </a:ext>
            </a:extLst>
          </p:cNvPr>
          <p:cNvSpPr/>
          <p:nvPr/>
        </p:nvSpPr>
        <p:spPr>
          <a:xfrm>
            <a:off x="5814344" y="4297534"/>
            <a:ext cx="257146" cy="5636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2A49A4F5-DCE4-F35A-BB77-D39DFA972E04}"/>
              </a:ext>
            </a:extLst>
          </p:cNvPr>
          <p:cNvSpPr/>
          <p:nvPr/>
        </p:nvSpPr>
        <p:spPr>
          <a:xfrm>
            <a:off x="6066207" y="4676210"/>
            <a:ext cx="257146" cy="18493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2" name="Rectangle 11">
            <a:extLst>
              <a:ext uri="{FF2B5EF4-FFF2-40B4-BE49-F238E27FC236}">
                <a16:creationId xmlns:a16="http://schemas.microsoft.com/office/drawing/2014/main" id="{463912A6-DC90-94FF-BBD0-7A6AB341B7C0}"/>
              </a:ext>
            </a:extLst>
          </p:cNvPr>
          <p:cNvSpPr/>
          <p:nvPr/>
        </p:nvSpPr>
        <p:spPr>
          <a:xfrm>
            <a:off x="7818539" y="4295773"/>
            <a:ext cx="257146" cy="5636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6" name="Rectangle 5">
            <a:extLst>
              <a:ext uri="{FF2B5EF4-FFF2-40B4-BE49-F238E27FC236}">
                <a16:creationId xmlns:a16="http://schemas.microsoft.com/office/drawing/2014/main" id="{616BACAB-EB4D-B9E4-5727-19624C8B41C8}"/>
              </a:ext>
            </a:extLst>
          </p:cNvPr>
          <p:cNvSpPr/>
          <p:nvPr/>
        </p:nvSpPr>
        <p:spPr>
          <a:xfrm>
            <a:off x="6323353" y="5422608"/>
            <a:ext cx="492771" cy="3437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4" name="Rectangle 13">
            <a:extLst>
              <a:ext uri="{FF2B5EF4-FFF2-40B4-BE49-F238E27FC236}">
                <a16:creationId xmlns:a16="http://schemas.microsoft.com/office/drawing/2014/main" id="{DB5EB09B-E432-A88B-0ECD-A27A67AED48A}"/>
              </a:ext>
            </a:extLst>
          </p:cNvPr>
          <p:cNvSpPr/>
          <p:nvPr/>
        </p:nvSpPr>
        <p:spPr>
          <a:xfrm>
            <a:off x="9315519" y="4304908"/>
            <a:ext cx="255352" cy="91553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29" descr="d69e8ace-a4ab-4767-a63f-645b18b6bb86 chart.29">
            <a:extLst>
              <a:ext uri="{FF2B5EF4-FFF2-40B4-BE49-F238E27FC236}">
                <a16:creationId xmlns:a16="http://schemas.microsoft.com/office/drawing/2014/main" id="{6F54CD7E-6924-66E0-1DBC-CAABDB367122}"/>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Education Transpa..." descr="efbe6d7e-1d2a-4f90-ac1a-617f6b60923d Education Transpa..."/>
          <p:cNvSpPr/>
          <p:nvPr/>
        </p:nvSpPr>
        <p:spPr>
          <a:xfrm>
            <a:off x="1618706" y="209983"/>
            <a:ext cx="8954589" cy="797493"/>
          </a:xfrm>
          <a:prstGeom prst="rect">
            <a:avLst/>
          </a:prstGeom>
          <a:noFill/>
        </p:spPr>
        <p:txBody>
          <a:bodyPr lIns="0" tIns="15675" rIns="0" bIns="0" anchor="t">
            <a:spAutoFit/>
          </a:bodyPr>
          <a:lstStyle/>
          <a:p>
            <a:r>
              <a:rPr lang="en-US" sz="2469" b="1" dirty="0">
                <a:solidFill>
                  <a:srgbClr val="6FBC4D"/>
                </a:solidFill>
                <a:latin typeface="Arial"/>
              </a:rPr>
              <a:t>Strong agreement with GOP on transparency in education; liberals out-of-touch</a:t>
            </a:r>
            <a:endParaRPr lang="en-PH" sz="2469" b="1" dirty="0">
              <a:solidFill>
                <a:srgbClr val="6FBC4D"/>
              </a:solidFill>
              <a:latin typeface="Arial"/>
            </a:endParaRPr>
          </a:p>
        </p:txBody>
      </p:sp>
      <p:sp>
        <p:nvSpPr>
          <p:cNvPr id="5" name="Please select whe..." descr="ec675f97-96c6-4acc-9c5a-be2147afcda4 Please select whe..."/>
          <p:cNvSpPr/>
          <p:nvPr/>
        </p:nvSpPr>
        <p:spPr>
          <a:xfrm>
            <a:off x="1618706" y="6279968"/>
            <a:ext cx="7641771" cy="421435"/>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Please select whether you agree or disagree with the following statement: Public schools in Colorado should be transparent with parents and taxpayers about the curriculum taught to children. We must ensure high academic standards and keep controversial views on race and gender identity out of elementary school classrooms.</a:t>
            </a:r>
          </a:p>
        </p:txBody>
      </p:sp>
      <p:pic>
        <p:nvPicPr>
          <p:cNvPr id="7" name="AGD1 Stacked" descr="8ad9c1d3-7e9d-48fe-b447-15e3782ee08e AGD1 Stacked"/>
          <p:cNvPicPr>
            <a:picLocks noChangeAspect="1"/>
          </p:cNvPicPr>
          <p:nvPr/>
        </p:nvPicPr>
        <p:blipFill>
          <a:blip r:embed="rId4" cstate="print"/>
          <a:stretch>
            <a:fillRect/>
          </a:stretch>
        </p:blipFill>
        <p:spPr>
          <a:xfrm>
            <a:off x="4399279" y="1130870"/>
            <a:ext cx="3539931" cy="2521319"/>
          </a:xfrm>
          <a:prstGeom prst="rect">
            <a:avLst/>
          </a:prstGeom>
        </p:spPr>
      </p:pic>
      <p:sp>
        <p:nvSpPr>
          <p:cNvPr id="8" name="Rectangle 7">
            <a:extLst>
              <a:ext uri="{FF2B5EF4-FFF2-40B4-BE49-F238E27FC236}">
                <a16:creationId xmlns:a16="http://schemas.microsoft.com/office/drawing/2014/main" id="{160ECC67-08F4-7D6E-571A-A738091A83CB}"/>
              </a:ext>
            </a:extLst>
          </p:cNvPr>
          <p:cNvSpPr/>
          <p:nvPr/>
        </p:nvSpPr>
        <p:spPr>
          <a:xfrm>
            <a:off x="2544623" y="4297536"/>
            <a:ext cx="605881" cy="54247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2952404E-3EEB-743F-1824-E8B6652685AC}"/>
              </a:ext>
            </a:extLst>
          </p:cNvPr>
          <p:cNvSpPr/>
          <p:nvPr/>
        </p:nvSpPr>
        <p:spPr>
          <a:xfrm>
            <a:off x="3145389" y="4289565"/>
            <a:ext cx="285789" cy="55044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EDE0C967-774E-1BA2-9D0D-80A43009B760}"/>
              </a:ext>
            </a:extLst>
          </p:cNvPr>
          <p:cNvSpPr/>
          <p:nvPr/>
        </p:nvSpPr>
        <p:spPr>
          <a:xfrm>
            <a:off x="5145054" y="4304580"/>
            <a:ext cx="579535" cy="53366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ED0B257B-8BFC-D587-9B3D-D3EC18913A76}"/>
              </a:ext>
            </a:extLst>
          </p:cNvPr>
          <p:cNvSpPr/>
          <p:nvPr/>
        </p:nvSpPr>
        <p:spPr>
          <a:xfrm>
            <a:off x="6561494" y="4302818"/>
            <a:ext cx="579535" cy="5354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6" name="Rectangle 5">
            <a:extLst>
              <a:ext uri="{FF2B5EF4-FFF2-40B4-BE49-F238E27FC236}">
                <a16:creationId xmlns:a16="http://schemas.microsoft.com/office/drawing/2014/main" id="{EF787A6F-D3C3-F54D-72BD-761B62E62DFE}"/>
              </a:ext>
            </a:extLst>
          </p:cNvPr>
          <p:cNvSpPr/>
          <p:nvPr/>
        </p:nvSpPr>
        <p:spPr>
          <a:xfrm>
            <a:off x="9119574" y="4289565"/>
            <a:ext cx="285789" cy="5486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hart.18" descr="bb7a5bf2-a706-417c-a452-68be1ae744af chart.18">
            <a:extLst>
              <a:ext uri="{FF2B5EF4-FFF2-40B4-BE49-F238E27FC236}">
                <a16:creationId xmlns:a16="http://schemas.microsoft.com/office/drawing/2014/main" id="{B098F1D5-C83A-F762-5F56-2387F4C62060}"/>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School Choice" descr="19be481f-607c-43ad-89dc-9135f21081e9 School Choice"/>
          <p:cNvSpPr/>
          <p:nvPr/>
        </p:nvSpPr>
        <p:spPr>
          <a:xfrm>
            <a:off x="1618706" y="209983"/>
            <a:ext cx="9231455" cy="797493"/>
          </a:xfrm>
          <a:prstGeom prst="rect">
            <a:avLst/>
          </a:prstGeom>
          <a:noFill/>
        </p:spPr>
        <p:txBody>
          <a:bodyPr wrap="square" lIns="0" tIns="15675" rIns="0" bIns="0" anchor="t">
            <a:spAutoFit/>
          </a:bodyPr>
          <a:lstStyle/>
          <a:p>
            <a:r>
              <a:rPr lang="en-US" sz="2469" b="1" dirty="0">
                <a:solidFill>
                  <a:srgbClr val="6FBC4D"/>
                </a:solidFill>
                <a:latin typeface="Arial"/>
              </a:rPr>
              <a:t>Unaffiliateds align with GOP on school choice; overwhelming agreement among everyone but liberals</a:t>
            </a:r>
            <a:endParaRPr lang="en-PH" sz="2469" b="1" dirty="0">
              <a:solidFill>
                <a:srgbClr val="6FBC4D"/>
              </a:solidFill>
              <a:latin typeface="Arial"/>
            </a:endParaRPr>
          </a:p>
        </p:txBody>
      </p:sp>
      <p:sp>
        <p:nvSpPr>
          <p:cNvPr id="5" name="Please select whe..." descr="e3127d26-44dd-4aa5-b35b-366e5a7a71ef Please select whe..."/>
          <p:cNvSpPr/>
          <p:nvPr/>
        </p:nvSpPr>
        <p:spPr>
          <a:xfrm>
            <a:off x="1618706" y="6338752"/>
            <a:ext cx="7641771" cy="286232"/>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Please select whether you agree or disagree with the following statement: Every child has the right to school choice, and parents should be able to direct per pupil funding to the schooling of their choice.</a:t>
            </a:r>
          </a:p>
        </p:txBody>
      </p:sp>
      <p:pic>
        <p:nvPicPr>
          <p:cNvPr id="7" name="AGD2 Stacked" descr="ee35832a-8d71-4bd7-9016-a033b3253a50 AGD2 Stacked"/>
          <p:cNvPicPr>
            <a:picLocks noChangeAspect="1"/>
          </p:cNvPicPr>
          <p:nvPr/>
        </p:nvPicPr>
        <p:blipFill>
          <a:blip r:embed="rId4" cstate="print"/>
          <a:stretch>
            <a:fillRect/>
          </a:stretch>
        </p:blipFill>
        <p:spPr>
          <a:xfrm>
            <a:off x="4388712" y="1107793"/>
            <a:ext cx="3438797" cy="2449286"/>
          </a:xfrm>
          <a:prstGeom prst="rect">
            <a:avLst/>
          </a:prstGeom>
        </p:spPr>
      </p:pic>
      <p:sp>
        <p:nvSpPr>
          <p:cNvPr id="8" name="Rectangle 7">
            <a:extLst>
              <a:ext uri="{FF2B5EF4-FFF2-40B4-BE49-F238E27FC236}">
                <a16:creationId xmlns:a16="http://schemas.microsoft.com/office/drawing/2014/main" id="{E1231771-F3A2-F37F-5FBE-7132762CDD1E}"/>
              </a:ext>
            </a:extLst>
          </p:cNvPr>
          <p:cNvSpPr/>
          <p:nvPr/>
        </p:nvSpPr>
        <p:spPr>
          <a:xfrm>
            <a:off x="2562864" y="4304580"/>
            <a:ext cx="588269" cy="5354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2E705635-CD55-0DBC-9D0C-C60267D69996}"/>
              </a:ext>
            </a:extLst>
          </p:cNvPr>
          <p:cNvSpPr/>
          <p:nvPr/>
        </p:nvSpPr>
        <p:spPr>
          <a:xfrm>
            <a:off x="4864392" y="4301057"/>
            <a:ext cx="825821" cy="5354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6" name="Rectangle 5">
            <a:extLst>
              <a:ext uri="{FF2B5EF4-FFF2-40B4-BE49-F238E27FC236}">
                <a16:creationId xmlns:a16="http://schemas.microsoft.com/office/drawing/2014/main" id="{55DB3002-CF9B-F326-107A-C289A9F59669}"/>
              </a:ext>
            </a:extLst>
          </p:cNvPr>
          <p:cNvSpPr/>
          <p:nvPr/>
        </p:nvSpPr>
        <p:spPr>
          <a:xfrm>
            <a:off x="5679016" y="4301057"/>
            <a:ext cx="879433" cy="5354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2" name="Rectangle 11">
            <a:extLst>
              <a:ext uri="{FF2B5EF4-FFF2-40B4-BE49-F238E27FC236}">
                <a16:creationId xmlns:a16="http://schemas.microsoft.com/office/drawing/2014/main" id="{C20F4EB2-164B-886F-54E9-1C2C92A3C782}"/>
              </a:ext>
            </a:extLst>
          </p:cNvPr>
          <p:cNvSpPr/>
          <p:nvPr/>
        </p:nvSpPr>
        <p:spPr>
          <a:xfrm>
            <a:off x="9119575" y="4301057"/>
            <a:ext cx="336846" cy="53542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23" descr="40b14246-e783-42c0-9ba4-5def1009af13 chart.23">
            <a:extLst>
              <a:ext uri="{FF2B5EF4-FFF2-40B4-BE49-F238E27FC236}">
                <a16:creationId xmlns:a16="http://schemas.microsoft.com/office/drawing/2014/main" id="{E16FAB7A-85B4-036A-D5E7-BB453C0B5DDE}"/>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Border Trafficking" descr="d08761a5-a7f3-4149-8bb2-f28acf44070e Border Trafficking"/>
          <p:cNvSpPr/>
          <p:nvPr/>
        </p:nvSpPr>
        <p:spPr>
          <a:xfrm>
            <a:off x="1599576" y="209983"/>
            <a:ext cx="9225716" cy="775780"/>
          </a:xfrm>
          <a:prstGeom prst="rect">
            <a:avLst/>
          </a:prstGeom>
          <a:noFill/>
        </p:spPr>
        <p:txBody>
          <a:bodyPr wrap="square" lIns="0" tIns="15675" rIns="0" bIns="0" anchor="t">
            <a:spAutoFit/>
          </a:bodyPr>
          <a:lstStyle/>
          <a:p>
            <a:r>
              <a:rPr lang="en-US" sz="2469" b="1" dirty="0">
                <a:solidFill>
                  <a:srgbClr val="6FBC4D"/>
                </a:solidFill>
                <a:latin typeface="Arial"/>
              </a:rPr>
              <a:t>Strong agreement on need for border security to address fentanyl and trafficking, especially moderates and voters 50+</a:t>
            </a:r>
            <a:endParaRPr lang="en-PH" sz="2469" b="1" dirty="0">
              <a:solidFill>
                <a:srgbClr val="6FBC4D"/>
              </a:solidFill>
              <a:latin typeface="Arial"/>
            </a:endParaRPr>
          </a:p>
        </p:txBody>
      </p:sp>
      <p:sp>
        <p:nvSpPr>
          <p:cNvPr id="5" name="Please select whe..." descr="94e4294c-7bce-4402-accd-9b20a24c4ff6 Please select whe..."/>
          <p:cNvSpPr/>
          <p:nvPr/>
        </p:nvSpPr>
        <p:spPr>
          <a:xfrm>
            <a:off x="1618706" y="6279968"/>
            <a:ext cx="7641771" cy="421435"/>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Please select whether you agree or disagree with the following statement: The ongoing lawlessness on our southern border is allowing lethal drugs like fentanyl to pour into our communities and is sparking a crisis of human trafficking. We must protect innocent lives in this country by securing our borders.</a:t>
            </a:r>
          </a:p>
        </p:txBody>
      </p:sp>
      <p:pic>
        <p:nvPicPr>
          <p:cNvPr id="7" name="AGD3 Stacked" descr="2cf0be0a-c180-4477-90ec-017f4b982fef AGD3 Stacked"/>
          <p:cNvPicPr>
            <a:picLocks noChangeAspect="1"/>
          </p:cNvPicPr>
          <p:nvPr/>
        </p:nvPicPr>
        <p:blipFill>
          <a:blip r:embed="rId4" cstate="print"/>
          <a:stretch>
            <a:fillRect/>
          </a:stretch>
        </p:blipFill>
        <p:spPr>
          <a:xfrm>
            <a:off x="4367576" y="1118360"/>
            <a:ext cx="3438797" cy="2449286"/>
          </a:xfrm>
          <a:prstGeom prst="rect">
            <a:avLst/>
          </a:prstGeom>
        </p:spPr>
      </p:pic>
      <p:sp>
        <p:nvSpPr>
          <p:cNvPr id="9" name="Rectangle 8">
            <a:extLst>
              <a:ext uri="{FF2B5EF4-FFF2-40B4-BE49-F238E27FC236}">
                <a16:creationId xmlns:a16="http://schemas.microsoft.com/office/drawing/2014/main" id="{75B93102-3B27-7728-E04E-657E7A116B70}"/>
              </a:ext>
            </a:extLst>
          </p:cNvPr>
          <p:cNvSpPr/>
          <p:nvPr/>
        </p:nvSpPr>
        <p:spPr>
          <a:xfrm>
            <a:off x="3692948" y="4827682"/>
            <a:ext cx="582986" cy="27475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DE231701-0974-74AE-04EB-9FF8FCEC831F}"/>
              </a:ext>
            </a:extLst>
          </p:cNvPr>
          <p:cNvSpPr/>
          <p:nvPr/>
        </p:nvSpPr>
        <p:spPr>
          <a:xfrm>
            <a:off x="5142045" y="4282185"/>
            <a:ext cx="288851" cy="81144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6" name="Rectangle 5">
            <a:extLst>
              <a:ext uri="{FF2B5EF4-FFF2-40B4-BE49-F238E27FC236}">
                <a16:creationId xmlns:a16="http://schemas.microsoft.com/office/drawing/2014/main" id="{C040F713-52FA-E0E9-1E3D-774B8F9B5F25}"/>
              </a:ext>
            </a:extLst>
          </p:cNvPr>
          <p:cNvSpPr/>
          <p:nvPr/>
        </p:nvSpPr>
        <p:spPr>
          <a:xfrm>
            <a:off x="5708596" y="4282184"/>
            <a:ext cx="902453" cy="5437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3" name="Rectangle 12">
            <a:extLst>
              <a:ext uri="{FF2B5EF4-FFF2-40B4-BE49-F238E27FC236}">
                <a16:creationId xmlns:a16="http://schemas.microsoft.com/office/drawing/2014/main" id="{E93FF2C5-4B97-55CE-F730-1BDFDA311FFC}"/>
              </a:ext>
            </a:extLst>
          </p:cNvPr>
          <p:cNvSpPr/>
          <p:nvPr/>
        </p:nvSpPr>
        <p:spPr>
          <a:xfrm>
            <a:off x="9108378" y="4282184"/>
            <a:ext cx="336846" cy="54373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30" descr="37f41ea3-d999-4dcf-b4ad-c2af3f9fa2a4 chart.30">
            <a:extLst>
              <a:ext uri="{FF2B5EF4-FFF2-40B4-BE49-F238E27FC236}">
                <a16:creationId xmlns:a16="http://schemas.microsoft.com/office/drawing/2014/main" id="{C1929427-2072-DD6A-6175-DCEF1489F9F3}"/>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Criminal Justice ..." descr="6b4a7f0e-3155-4826-8f0c-f2e0e8552450 Criminal Justice ..."/>
          <p:cNvSpPr/>
          <p:nvPr/>
        </p:nvSpPr>
        <p:spPr>
          <a:xfrm>
            <a:off x="1618706" y="274320"/>
            <a:ext cx="9231455" cy="797493"/>
          </a:xfrm>
          <a:prstGeom prst="rect">
            <a:avLst/>
          </a:prstGeom>
          <a:noFill/>
        </p:spPr>
        <p:txBody>
          <a:bodyPr wrap="square" lIns="0" tIns="15675" rIns="0" bIns="0" anchor="t">
            <a:spAutoFit/>
          </a:bodyPr>
          <a:lstStyle/>
          <a:p>
            <a:r>
              <a:rPr lang="en-US" sz="2469" b="1" dirty="0">
                <a:solidFill>
                  <a:srgbClr val="6FBC4D"/>
                </a:solidFill>
                <a:latin typeface="Arial"/>
              </a:rPr>
              <a:t>Unaffiliateds want low crime and safe streets, not systematic reform</a:t>
            </a:r>
          </a:p>
        </p:txBody>
      </p:sp>
      <p:sp>
        <p:nvSpPr>
          <p:cNvPr id="5" name="Which of the foll..." descr="afe73731-398b-49a2-a7d3-38d42fb8545a Which of the foll..."/>
          <p:cNvSpPr/>
          <p:nvPr/>
        </p:nvSpPr>
        <p:spPr>
          <a:xfrm>
            <a:off x="1618706" y="6407332"/>
            <a:ext cx="7641771" cy="151030"/>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Which of the following statements most closely resembles your beliefs?</a:t>
            </a:r>
          </a:p>
        </p:txBody>
      </p:sp>
      <p:pic>
        <p:nvPicPr>
          <p:cNvPr id="7" name="Criminal Justice Reform" descr="c0306302-bf84-44e3-8af3-68ef2005b5a5 Criminal Justice Reform"/>
          <p:cNvPicPr>
            <a:picLocks noChangeAspect="1"/>
          </p:cNvPicPr>
          <p:nvPr/>
        </p:nvPicPr>
        <p:blipFill>
          <a:blip r:embed="rId4" cstate="print"/>
          <a:stretch>
            <a:fillRect/>
          </a:stretch>
        </p:blipFill>
        <p:spPr>
          <a:xfrm>
            <a:off x="3460569" y="837853"/>
            <a:ext cx="4973683" cy="2763157"/>
          </a:xfrm>
          <a:prstGeom prst="rect">
            <a:avLst/>
          </a:prstGeom>
        </p:spPr>
      </p:pic>
      <p:sp>
        <p:nvSpPr>
          <p:cNvPr id="8" name="Rectangle 7">
            <a:extLst>
              <a:ext uri="{FF2B5EF4-FFF2-40B4-BE49-F238E27FC236}">
                <a16:creationId xmlns:a16="http://schemas.microsoft.com/office/drawing/2014/main" id="{164E0795-E873-C02E-ECD2-E8026F7C0884}"/>
              </a:ext>
            </a:extLst>
          </p:cNvPr>
          <p:cNvSpPr/>
          <p:nvPr/>
        </p:nvSpPr>
        <p:spPr>
          <a:xfrm>
            <a:off x="4879347" y="4310971"/>
            <a:ext cx="487372" cy="12246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AF75CD17-EF37-82D5-9BDA-F5543B4C0525}"/>
              </a:ext>
            </a:extLst>
          </p:cNvPr>
          <p:cNvSpPr/>
          <p:nvPr/>
        </p:nvSpPr>
        <p:spPr>
          <a:xfrm>
            <a:off x="6058737" y="4293057"/>
            <a:ext cx="236566" cy="12246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D225D492-160E-2C95-1772-D58D1944977F}"/>
              </a:ext>
            </a:extLst>
          </p:cNvPr>
          <p:cNvSpPr/>
          <p:nvPr/>
        </p:nvSpPr>
        <p:spPr>
          <a:xfrm>
            <a:off x="7244658" y="4315451"/>
            <a:ext cx="236566" cy="12246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025399D1-F83D-E85E-7C1E-4B907CE70754}"/>
              </a:ext>
            </a:extLst>
          </p:cNvPr>
          <p:cNvSpPr/>
          <p:nvPr/>
        </p:nvSpPr>
        <p:spPr>
          <a:xfrm>
            <a:off x="7933444" y="4310972"/>
            <a:ext cx="500808" cy="12246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6" name="Rectangle 5">
            <a:extLst>
              <a:ext uri="{FF2B5EF4-FFF2-40B4-BE49-F238E27FC236}">
                <a16:creationId xmlns:a16="http://schemas.microsoft.com/office/drawing/2014/main" id="{D864377D-0D21-1AB6-10CF-BD5B869EF041}"/>
              </a:ext>
            </a:extLst>
          </p:cNvPr>
          <p:cNvSpPr/>
          <p:nvPr/>
        </p:nvSpPr>
        <p:spPr>
          <a:xfrm>
            <a:off x="9359162" y="4293057"/>
            <a:ext cx="238161" cy="122469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hart.31" descr="50655fc0-a9fa-4375-b87f-73408363967a chart.31">
            <a:extLst>
              <a:ext uri="{FF2B5EF4-FFF2-40B4-BE49-F238E27FC236}">
                <a16:creationId xmlns:a16="http://schemas.microsoft.com/office/drawing/2014/main" id="{98776519-9331-2140-F625-7B8471ED66D7}"/>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Crime Trend" descr="18c7a971-5a13-40e1-a39a-ba1d54a7ed2b Crime Trend"/>
          <p:cNvSpPr/>
          <p:nvPr/>
        </p:nvSpPr>
        <p:spPr>
          <a:xfrm>
            <a:off x="1618706" y="212782"/>
            <a:ext cx="9231455" cy="876570"/>
          </a:xfrm>
          <a:prstGeom prst="rect">
            <a:avLst/>
          </a:prstGeom>
          <a:noFill/>
        </p:spPr>
        <p:txBody>
          <a:bodyPr wrap="square" lIns="0" tIns="15675" rIns="0" bIns="0" anchor="t">
            <a:spAutoFit/>
          </a:bodyPr>
          <a:lstStyle/>
          <a:p>
            <a:pPr>
              <a:lnSpc>
                <a:spcPct val="114583"/>
              </a:lnSpc>
            </a:pPr>
            <a:r>
              <a:rPr lang="en-US" sz="2469" b="1" dirty="0">
                <a:solidFill>
                  <a:srgbClr val="6FBC4D"/>
                </a:solidFill>
                <a:latin typeface="Arial"/>
              </a:rPr>
              <a:t>Even unaffiliated liberal voters admit that crime is getting worse in Colorado</a:t>
            </a:r>
            <a:endParaRPr sz="2469" b="1" dirty="0">
              <a:solidFill>
                <a:srgbClr val="6FBC4D"/>
              </a:solidFill>
              <a:latin typeface="Arial"/>
            </a:endParaRPr>
          </a:p>
        </p:txBody>
      </p:sp>
      <p:sp>
        <p:nvSpPr>
          <p:cNvPr id="5" name="Do you think crim..." descr="97a5ffad-696c-4cea-ac1b-c6d60341e88e Do you think crim..."/>
          <p:cNvSpPr/>
          <p:nvPr/>
        </p:nvSpPr>
        <p:spPr>
          <a:xfrm>
            <a:off x="1618706" y="6407332"/>
            <a:ext cx="7641771" cy="151030"/>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Do you think crime in Colorado is getting better, getting worse, or staying about the same? </a:t>
            </a:r>
          </a:p>
        </p:txBody>
      </p:sp>
      <p:pic>
        <p:nvPicPr>
          <p:cNvPr id="7" name="Crime Trend" descr="cc3cda4d-f803-429f-90f8-4f28ef572470 Crime Trend"/>
          <p:cNvPicPr>
            <a:picLocks noChangeAspect="1"/>
          </p:cNvPicPr>
          <p:nvPr/>
        </p:nvPicPr>
        <p:blipFill>
          <a:blip r:embed="rId4" cstate="print"/>
          <a:stretch>
            <a:fillRect/>
          </a:stretch>
        </p:blipFill>
        <p:spPr>
          <a:xfrm>
            <a:off x="3901440" y="891590"/>
            <a:ext cx="4408714" cy="2449185"/>
          </a:xfrm>
          <a:prstGeom prst="rect">
            <a:avLst/>
          </a:prstGeom>
        </p:spPr>
      </p:pic>
      <p:sp>
        <p:nvSpPr>
          <p:cNvPr id="8" name="Rectangle 7">
            <a:extLst>
              <a:ext uri="{FF2B5EF4-FFF2-40B4-BE49-F238E27FC236}">
                <a16:creationId xmlns:a16="http://schemas.microsoft.com/office/drawing/2014/main" id="{386E115F-F8DC-0698-E233-23FB35180174}"/>
              </a:ext>
            </a:extLst>
          </p:cNvPr>
          <p:cNvSpPr/>
          <p:nvPr/>
        </p:nvSpPr>
        <p:spPr>
          <a:xfrm>
            <a:off x="4711778" y="4759504"/>
            <a:ext cx="905300" cy="47554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34" descr="fb12eda0-3554-4b0f-aede-6e6b127ac522 chart.34">
            <a:extLst>
              <a:ext uri="{FF2B5EF4-FFF2-40B4-BE49-F238E27FC236}">
                <a16:creationId xmlns:a16="http://schemas.microsoft.com/office/drawing/2014/main" id="{B1D879FE-423A-A089-C4B1-72BB4BDDF1F3}"/>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Abortion Pill Rev..." descr="9a18bc14-6944-48f3-812e-9ef5058d48c8 Abortion Pill Rev..."/>
          <p:cNvSpPr/>
          <p:nvPr/>
        </p:nvSpPr>
        <p:spPr>
          <a:xfrm>
            <a:off x="1577351" y="209983"/>
            <a:ext cx="9485801" cy="728074"/>
          </a:xfrm>
          <a:prstGeom prst="rect">
            <a:avLst/>
          </a:prstGeom>
          <a:noFill/>
        </p:spPr>
        <p:txBody>
          <a:bodyPr wrap="square" lIns="0" tIns="15675" rIns="0" bIns="0" anchor="t">
            <a:spAutoFit/>
          </a:bodyPr>
          <a:lstStyle/>
          <a:p>
            <a:r>
              <a:rPr lang="en-US" sz="2314" b="1" dirty="0">
                <a:solidFill>
                  <a:srgbClr val="6FBC4D"/>
                </a:solidFill>
                <a:latin typeface="Arial"/>
              </a:rPr>
              <a:t>Most unaffiliateds regardless of gender, age, geography, education, and income think info on abortion reversal should be given</a:t>
            </a:r>
            <a:endParaRPr lang="en-PH" sz="2314" b="1" dirty="0">
              <a:solidFill>
                <a:srgbClr val="6FBC4D"/>
              </a:solidFill>
              <a:latin typeface="Arial"/>
            </a:endParaRPr>
          </a:p>
        </p:txBody>
      </p:sp>
      <p:sp>
        <p:nvSpPr>
          <p:cNvPr id="5" name="Regardless of you..." descr="4dbf9961-ca32-4330-8ff0-7221037b9834 Regardless of you..."/>
          <p:cNvSpPr/>
          <p:nvPr/>
        </p:nvSpPr>
        <p:spPr>
          <a:xfrm>
            <a:off x="1618706" y="6407332"/>
            <a:ext cx="7641771" cy="151030"/>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Regardless of your opinion on abortion, do you believe women should be given information about abortion pill reversal?</a:t>
            </a:r>
          </a:p>
        </p:txBody>
      </p:sp>
      <p:pic>
        <p:nvPicPr>
          <p:cNvPr id="7" name="Abortion Pill Reversal" descr="ed2d09d1-4ad1-472c-8557-58af9bc0b9b7 Abortion Pill Reversal"/>
          <p:cNvPicPr>
            <a:picLocks noChangeAspect="1"/>
          </p:cNvPicPr>
          <p:nvPr/>
        </p:nvPicPr>
        <p:blipFill>
          <a:blip r:embed="rId4" cstate="print"/>
          <a:stretch>
            <a:fillRect/>
          </a:stretch>
        </p:blipFill>
        <p:spPr>
          <a:xfrm>
            <a:off x="3520751" y="968514"/>
            <a:ext cx="4893764" cy="2702924"/>
          </a:xfrm>
          <a:prstGeom prst="rect">
            <a:avLst/>
          </a:prstGeom>
        </p:spPr>
      </p:pic>
      <p:sp>
        <p:nvSpPr>
          <p:cNvPr id="8" name="Rectangle 7">
            <a:extLst>
              <a:ext uri="{FF2B5EF4-FFF2-40B4-BE49-F238E27FC236}">
                <a16:creationId xmlns:a16="http://schemas.microsoft.com/office/drawing/2014/main" id="{B62B90E8-1B99-AE12-C54C-5E02E8F498DC}"/>
              </a:ext>
            </a:extLst>
          </p:cNvPr>
          <p:cNvSpPr/>
          <p:nvPr/>
        </p:nvSpPr>
        <p:spPr>
          <a:xfrm>
            <a:off x="3816897" y="4667402"/>
            <a:ext cx="496683" cy="7432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CB5112D1-4EED-88BC-3C2E-AA58FCD53BF9}"/>
              </a:ext>
            </a:extLst>
          </p:cNvPr>
          <p:cNvSpPr/>
          <p:nvPr/>
        </p:nvSpPr>
        <p:spPr>
          <a:xfrm>
            <a:off x="4775844" y="4676208"/>
            <a:ext cx="496683" cy="7432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AC4ECD7E-4563-65E5-7CD6-ED7342590A42}"/>
              </a:ext>
            </a:extLst>
          </p:cNvPr>
          <p:cNvSpPr/>
          <p:nvPr/>
        </p:nvSpPr>
        <p:spPr>
          <a:xfrm>
            <a:off x="5742350" y="4674447"/>
            <a:ext cx="711946" cy="74326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D09C9222-10B7-F23C-EF50-E553DB72B534}"/>
              </a:ext>
            </a:extLst>
          </p:cNvPr>
          <p:cNvSpPr/>
          <p:nvPr/>
        </p:nvSpPr>
        <p:spPr>
          <a:xfrm>
            <a:off x="7179189" y="4660358"/>
            <a:ext cx="496683" cy="74502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2" cstate="print"/>
          <a:stretch>
            <a:fillRect/>
          </a:stretch>
        </p:blipFill>
        <p:spPr>
          <a:xfrm>
            <a:off x="9456420" y="6319158"/>
            <a:ext cx="1393741" cy="328860"/>
          </a:xfrm>
          <a:prstGeom prst="rect">
            <a:avLst/>
          </a:prstGeom>
        </p:spPr>
      </p:pic>
      <p:sp>
        <p:nvSpPr>
          <p:cNvPr id="4" name="Insights &amp; Analysis" descr="83a13b92-8181-4dcd-af87-6185bd7cef3f Insights &amp; Analysis"/>
          <p:cNvSpPr/>
          <p:nvPr/>
        </p:nvSpPr>
        <p:spPr>
          <a:xfrm>
            <a:off x="1615767" y="274321"/>
            <a:ext cx="8954589" cy="415681"/>
          </a:xfrm>
          <a:prstGeom prst="rect">
            <a:avLst/>
          </a:prstGeom>
          <a:noFill/>
        </p:spPr>
        <p:txBody>
          <a:bodyPr lIns="0" tIns="15675" rIns="0" bIns="0" anchor="t">
            <a:spAutoFit/>
          </a:bodyPr>
          <a:lstStyle/>
          <a:p>
            <a:pPr>
              <a:lnSpc>
                <a:spcPct val="114583"/>
              </a:lnSpc>
            </a:pPr>
            <a:r>
              <a:rPr sz="2469" b="1">
                <a:solidFill>
                  <a:srgbClr val="6FBC4D"/>
                </a:solidFill>
                <a:latin typeface="Arial"/>
              </a:rPr>
              <a:t>Insights &amp; Analysis</a:t>
            </a:r>
          </a:p>
        </p:txBody>
      </p:sp>
      <p:sp>
        <p:nvSpPr>
          <p:cNvPr id="5" name="Analysis points b..." descr="f4daeec3-ef61-48ed-95fe-bc90f495fbd1 Analysis points b..."/>
          <p:cNvSpPr/>
          <p:nvPr/>
        </p:nvSpPr>
        <p:spPr>
          <a:xfrm>
            <a:off x="1498201" y="1069368"/>
            <a:ext cx="9189720" cy="4785532"/>
          </a:xfrm>
          <a:prstGeom prst="rect">
            <a:avLst/>
          </a:prstGeom>
          <a:noFill/>
        </p:spPr>
        <p:txBody>
          <a:bodyPr lIns="0" tIns="15675" rIns="0" bIns="0" anchor="t">
            <a:spAutoFit/>
          </a:bodyPr>
          <a:lstStyle/>
          <a:p>
            <a:pPr marL="293922"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Despite Unaffiliated voters voting Democrats exclusively by an 11% margin in 2022, the </a:t>
            </a:r>
            <a:r>
              <a:rPr lang="en-US" sz="1543" b="1" dirty="0">
                <a:solidFill>
                  <a:srgbClr val="000000"/>
                </a:solidFill>
                <a:latin typeface="Arial"/>
              </a:rPr>
              <a:t>generic ballot for the Colorado Legislature </a:t>
            </a:r>
            <a:r>
              <a:rPr lang="en-US" sz="1543" dirty="0">
                <a:solidFill>
                  <a:srgbClr val="000000"/>
                </a:solidFill>
                <a:latin typeface="Arial"/>
              </a:rPr>
              <a:t>shows just a 1% advantage for Democrats in 2024.</a:t>
            </a:r>
            <a:endParaRPr lang="en-US" sz="1543" b="1" dirty="0">
              <a:solidFill>
                <a:srgbClr val="000000"/>
              </a:solidFill>
              <a:latin typeface="Arial"/>
            </a:endParaRPr>
          </a:p>
          <a:p>
            <a:pPr marL="764198" lvl="1"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Moderate voters lean Republican by 7%, a significant improvement from 2022 when they voted for Democrats by 10% margin.</a:t>
            </a:r>
          </a:p>
          <a:p>
            <a:pPr marL="293922" indent="-293922">
              <a:lnSpc>
                <a:spcPct val="83333"/>
              </a:lnSpc>
              <a:spcAft>
                <a:spcPts val="823"/>
              </a:spcAft>
              <a:buClr>
                <a:srgbClr val="81CF51"/>
              </a:buClr>
              <a:buFont typeface="Arial" panose="020B0604020202020204" pitchFamily="34" charset="0"/>
              <a:buChar char="•"/>
            </a:pPr>
            <a:endParaRPr lang="en-US" sz="1543" dirty="0">
              <a:solidFill>
                <a:srgbClr val="000000"/>
              </a:solidFill>
              <a:latin typeface="Arial"/>
            </a:endParaRPr>
          </a:p>
          <a:p>
            <a:pPr marL="293922"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The images of </a:t>
            </a:r>
            <a:r>
              <a:rPr lang="en-US" sz="1543" b="1" dirty="0">
                <a:solidFill>
                  <a:srgbClr val="000000"/>
                </a:solidFill>
                <a:latin typeface="Arial"/>
              </a:rPr>
              <a:t>Joe Biden </a:t>
            </a:r>
            <a:r>
              <a:rPr lang="en-US" sz="1543" dirty="0">
                <a:solidFill>
                  <a:srgbClr val="000000"/>
                </a:solidFill>
                <a:latin typeface="Arial"/>
              </a:rPr>
              <a:t>(-22 net fav) and </a:t>
            </a:r>
            <a:r>
              <a:rPr lang="en-US" sz="1543" b="1" dirty="0">
                <a:solidFill>
                  <a:srgbClr val="000000"/>
                </a:solidFill>
                <a:latin typeface="Arial"/>
              </a:rPr>
              <a:t>Jared Polis </a:t>
            </a:r>
            <a:r>
              <a:rPr lang="en-US" sz="1543" dirty="0">
                <a:solidFill>
                  <a:srgbClr val="000000"/>
                </a:solidFill>
                <a:latin typeface="Arial"/>
              </a:rPr>
              <a:t>(+24) are the inverse of each other, as are </a:t>
            </a:r>
            <a:r>
              <a:rPr lang="en-US" sz="1543" b="1" dirty="0">
                <a:solidFill>
                  <a:srgbClr val="000000"/>
                </a:solidFill>
                <a:latin typeface="Arial"/>
              </a:rPr>
              <a:t>Ron DeSantis </a:t>
            </a:r>
            <a:r>
              <a:rPr lang="en-US" sz="1543" dirty="0">
                <a:solidFill>
                  <a:srgbClr val="000000"/>
                </a:solidFill>
                <a:latin typeface="Arial"/>
              </a:rPr>
              <a:t>(-12 net fav) and </a:t>
            </a:r>
            <a:r>
              <a:rPr lang="en-US" sz="1543" b="1" dirty="0">
                <a:solidFill>
                  <a:srgbClr val="000000"/>
                </a:solidFill>
                <a:latin typeface="Arial"/>
              </a:rPr>
              <a:t>John Hickenlooper </a:t>
            </a:r>
            <a:r>
              <a:rPr lang="en-US" sz="1543" dirty="0">
                <a:solidFill>
                  <a:srgbClr val="000000"/>
                </a:solidFill>
                <a:latin typeface="Arial"/>
              </a:rPr>
              <a:t>(+13 net fav). </a:t>
            </a:r>
          </a:p>
          <a:p>
            <a:pPr marL="293922" indent="-293922">
              <a:lnSpc>
                <a:spcPct val="83333"/>
              </a:lnSpc>
              <a:spcAft>
                <a:spcPts val="823"/>
              </a:spcAft>
              <a:buClr>
                <a:srgbClr val="81CF51"/>
              </a:buClr>
              <a:buFont typeface="Arial" panose="020B0604020202020204" pitchFamily="34" charset="0"/>
              <a:buChar char="•"/>
            </a:pPr>
            <a:r>
              <a:rPr lang="en-US" sz="1543" b="1" dirty="0">
                <a:solidFill>
                  <a:srgbClr val="000000"/>
                </a:solidFill>
                <a:latin typeface="Arial"/>
              </a:rPr>
              <a:t>Donald Trump </a:t>
            </a:r>
            <a:r>
              <a:rPr lang="en-US" sz="1543" dirty="0">
                <a:solidFill>
                  <a:srgbClr val="000000"/>
                </a:solidFill>
                <a:latin typeface="Arial"/>
              </a:rPr>
              <a:t>(-49 net fav) is deeply unpopular among Unaffiliated voters (-25 net fav), with barely half of conservatives holding a favorable opinion. </a:t>
            </a:r>
          </a:p>
          <a:p>
            <a:pPr marL="764198" lvl="1"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Over half of likely voters say that Trump and election denial are the </a:t>
            </a:r>
            <a:r>
              <a:rPr lang="en-US" sz="1543" b="1" dirty="0">
                <a:solidFill>
                  <a:srgbClr val="000000"/>
                </a:solidFill>
                <a:latin typeface="Arial"/>
              </a:rPr>
              <a:t>main reasons not to vote Republican…</a:t>
            </a:r>
            <a:endParaRPr lang="en-US" sz="1543" dirty="0">
              <a:solidFill>
                <a:srgbClr val="000000"/>
              </a:solidFill>
              <a:latin typeface="Arial"/>
            </a:endParaRPr>
          </a:p>
          <a:p>
            <a:pPr marL="293922"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Unaffiliated voters’ </a:t>
            </a:r>
            <a:r>
              <a:rPr lang="en-US" sz="1543" b="1" dirty="0">
                <a:solidFill>
                  <a:srgbClr val="000000"/>
                </a:solidFill>
                <a:latin typeface="Arial"/>
              </a:rPr>
              <a:t>top priorities align well with the </a:t>
            </a:r>
            <a:r>
              <a:rPr lang="en-US" sz="1543" dirty="0">
                <a:solidFill>
                  <a:srgbClr val="000000"/>
                </a:solidFill>
                <a:latin typeface="Arial"/>
              </a:rPr>
              <a:t>GOP; 33% of voters say inflation and the economy is their top concern, followed by crime (18%) and homelessness (13%).</a:t>
            </a:r>
          </a:p>
          <a:p>
            <a:pPr marL="764198" lvl="1"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The </a:t>
            </a:r>
            <a:r>
              <a:rPr lang="en-US" sz="1543" b="1" dirty="0">
                <a:solidFill>
                  <a:srgbClr val="000000"/>
                </a:solidFill>
                <a:latin typeface="Arial"/>
              </a:rPr>
              <a:t>top priorities for moderates mirror those of conservatives</a:t>
            </a:r>
            <a:r>
              <a:rPr lang="en-US" sz="1543" dirty="0">
                <a:solidFill>
                  <a:srgbClr val="000000"/>
                </a:solidFill>
                <a:latin typeface="Arial"/>
              </a:rPr>
              <a:t>. </a:t>
            </a:r>
          </a:p>
          <a:p>
            <a:pPr marL="293922"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The top negative factor associated with </a:t>
            </a:r>
            <a:r>
              <a:rPr lang="en-US" sz="1543" b="1" dirty="0">
                <a:solidFill>
                  <a:srgbClr val="000000"/>
                </a:solidFill>
                <a:latin typeface="Arial"/>
              </a:rPr>
              <a:t>Democrats is reckless spending and high taxes </a:t>
            </a:r>
            <a:r>
              <a:rPr lang="en-US" sz="1543" dirty="0">
                <a:solidFill>
                  <a:srgbClr val="000000"/>
                </a:solidFill>
                <a:latin typeface="Arial"/>
              </a:rPr>
              <a:t>(31%), followed by overemphasizing race/gender/cultural issues (24%) and being </a:t>
            </a:r>
            <a:r>
              <a:rPr lang="en-US" sz="1543" b="1" dirty="0">
                <a:solidFill>
                  <a:srgbClr val="000000"/>
                </a:solidFill>
                <a:latin typeface="Arial"/>
              </a:rPr>
              <a:t>too soft on crime </a:t>
            </a:r>
            <a:r>
              <a:rPr lang="en-US" sz="1543" dirty="0">
                <a:solidFill>
                  <a:srgbClr val="000000"/>
                </a:solidFill>
                <a:latin typeface="Arial"/>
              </a:rPr>
              <a:t>(22%).</a:t>
            </a:r>
          </a:p>
          <a:p>
            <a:pPr marL="293922" indent="-293922">
              <a:lnSpc>
                <a:spcPct val="83333"/>
              </a:lnSpc>
              <a:spcAft>
                <a:spcPts val="823"/>
              </a:spcAft>
              <a:buClr>
                <a:srgbClr val="81CF51"/>
              </a:buClr>
              <a:buFont typeface="Arial" panose="020B0604020202020204" pitchFamily="34" charset="0"/>
              <a:buChar char="•"/>
            </a:pPr>
            <a:endParaRPr lang="en-US" sz="1543" dirty="0">
              <a:solidFill>
                <a:srgbClr val="000000"/>
              </a:solidFill>
              <a:latin typeface="Arial"/>
            </a:endParaRPr>
          </a:p>
          <a:p>
            <a:pPr marL="293922"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The </a:t>
            </a:r>
            <a:r>
              <a:rPr lang="en-US" sz="1543" b="1" dirty="0">
                <a:solidFill>
                  <a:srgbClr val="000000"/>
                </a:solidFill>
                <a:latin typeface="Arial"/>
              </a:rPr>
              <a:t>Colorado Democratic Party </a:t>
            </a:r>
            <a:r>
              <a:rPr lang="en-US" sz="1543" dirty="0">
                <a:solidFill>
                  <a:srgbClr val="000000"/>
                </a:solidFill>
                <a:latin typeface="Arial"/>
              </a:rPr>
              <a:t>(-6 net fav) has a weak image among voters aged 50+ and other key groups, presenting opportunities for Republicans. </a:t>
            </a:r>
            <a:endParaRPr lang="en-US" sz="1543" b="1" dirty="0">
              <a:solidFill>
                <a:srgbClr val="000000"/>
              </a:solidFill>
              <a:latin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2" cstate="print"/>
          <a:stretch>
            <a:fillRect/>
          </a:stretch>
        </p:blipFill>
        <p:spPr>
          <a:xfrm>
            <a:off x="9456420" y="6319158"/>
            <a:ext cx="1393741" cy="328860"/>
          </a:xfrm>
          <a:prstGeom prst="rect">
            <a:avLst/>
          </a:prstGeom>
        </p:spPr>
      </p:pic>
      <p:sp>
        <p:nvSpPr>
          <p:cNvPr id="4" name="Insights &amp; Analysis" descr="83a13b92-8181-4dcd-af87-6185bd7cef3f Insights &amp; Analysis"/>
          <p:cNvSpPr/>
          <p:nvPr/>
        </p:nvSpPr>
        <p:spPr>
          <a:xfrm>
            <a:off x="1615767" y="274321"/>
            <a:ext cx="8954589" cy="415681"/>
          </a:xfrm>
          <a:prstGeom prst="rect">
            <a:avLst/>
          </a:prstGeom>
          <a:noFill/>
        </p:spPr>
        <p:txBody>
          <a:bodyPr lIns="0" tIns="15675" rIns="0" bIns="0" anchor="t">
            <a:spAutoFit/>
          </a:bodyPr>
          <a:lstStyle/>
          <a:p>
            <a:pPr>
              <a:lnSpc>
                <a:spcPct val="114583"/>
              </a:lnSpc>
            </a:pPr>
            <a:r>
              <a:rPr sz="2469" b="1">
                <a:solidFill>
                  <a:srgbClr val="6FBC4D"/>
                </a:solidFill>
                <a:latin typeface="Arial"/>
              </a:rPr>
              <a:t>Insights &amp; Analysis</a:t>
            </a:r>
          </a:p>
        </p:txBody>
      </p:sp>
      <p:sp>
        <p:nvSpPr>
          <p:cNvPr id="5" name="Analysis points b..." descr="f4daeec3-ef61-48ed-95fe-bc90f495fbd1 Analysis points b..."/>
          <p:cNvSpPr/>
          <p:nvPr/>
        </p:nvSpPr>
        <p:spPr>
          <a:xfrm>
            <a:off x="1487985" y="929762"/>
            <a:ext cx="9144932" cy="4814578"/>
          </a:xfrm>
          <a:prstGeom prst="rect">
            <a:avLst/>
          </a:prstGeom>
          <a:noFill/>
        </p:spPr>
        <p:txBody>
          <a:bodyPr wrap="square" lIns="0" tIns="15675" rIns="0" bIns="0" anchor="t">
            <a:spAutoFit/>
          </a:bodyPr>
          <a:lstStyle/>
          <a:p>
            <a:pPr marL="293922" indent="-293922">
              <a:buClr>
                <a:srgbClr val="81CF51"/>
              </a:buClr>
              <a:buFont typeface="Arial" panose="020B0604020202020204" pitchFamily="34" charset="0"/>
              <a:buChar char="•"/>
            </a:pPr>
            <a:r>
              <a:rPr lang="en-US" sz="1543" dirty="0">
                <a:solidFill>
                  <a:srgbClr val="000000"/>
                </a:solidFill>
                <a:latin typeface="Arial"/>
              </a:rPr>
              <a:t>70% say that </a:t>
            </a:r>
            <a:r>
              <a:rPr lang="en-US" sz="1543" b="1" dirty="0">
                <a:solidFill>
                  <a:srgbClr val="000000"/>
                </a:solidFill>
                <a:latin typeface="Arial"/>
              </a:rPr>
              <a:t>crime in Colorado is getting worse</a:t>
            </a:r>
            <a:r>
              <a:rPr lang="en-US" sz="1543" dirty="0">
                <a:solidFill>
                  <a:srgbClr val="000000"/>
                </a:solidFill>
                <a:latin typeface="Arial"/>
              </a:rPr>
              <a:t>, and when it comes to the criminal justice system, voters prioritize safety over reform.</a:t>
            </a:r>
          </a:p>
          <a:p>
            <a:pPr marL="293922" indent="-293922">
              <a:buClr>
                <a:srgbClr val="81CF51"/>
              </a:buClr>
              <a:buFont typeface="Arial" panose="020B0604020202020204" pitchFamily="34" charset="0"/>
              <a:buChar char="•"/>
            </a:pPr>
            <a:endParaRPr lang="en-US" sz="1543" b="1" dirty="0">
              <a:solidFill>
                <a:srgbClr val="000000"/>
              </a:solidFill>
              <a:latin typeface="Arial"/>
            </a:endParaRPr>
          </a:p>
          <a:p>
            <a:pPr marL="293922" indent="-293922">
              <a:buClr>
                <a:srgbClr val="81CF51"/>
              </a:buClr>
              <a:buFont typeface="Arial" panose="020B0604020202020204" pitchFamily="34" charset="0"/>
              <a:buChar char="•"/>
            </a:pPr>
            <a:r>
              <a:rPr lang="en-US" sz="1543" dirty="0">
                <a:solidFill>
                  <a:srgbClr val="000000"/>
                </a:solidFill>
                <a:latin typeface="Arial"/>
              </a:rPr>
              <a:t>Republicans also lead the way on </a:t>
            </a:r>
            <a:r>
              <a:rPr lang="en-US" sz="1543" b="1" dirty="0">
                <a:solidFill>
                  <a:srgbClr val="000000"/>
                </a:solidFill>
                <a:latin typeface="Arial"/>
              </a:rPr>
              <a:t>border security</a:t>
            </a:r>
            <a:r>
              <a:rPr lang="en-US" sz="1543" dirty="0">
                <a:solidFill>
                  <a:srgbClr val="000000"/>
                </a:solidFill>
                <a:latin typeface="Arial"/>
              </a:rPr>
              <a:t>, with over 40% of both men and women, and even moderates, </a:t>
            </a:r>
            <a:r>
              <a:rPr lang="en-US" sz="1543" i="1" dirty="0">
                <a:solidFill>
                  <a:srgbClr val="000000"/>
                </a:solidFill>
                <a:latin typeface="Arial"/>
              </a:rPr>
              <a:t>strongly </a:t>
            </a:r>
            <a:r>
              <a:rPr lang="en-US" sz="1543" dirty="0">
                <a:solidFill>
                  <a:srgbClr val="000000"/>
                </a:solidFill>
                <a:latin typeface="Arial"/>
              </a:rPr>
              <a:t>agreeing that we must secure the border.</a:t>
            </a:r>
            <a:endParaRPr lang="en-US" sz="1543" i="1" dirty="0">
              <a:solidFill>
                <a:srgbClr val="000000"/>
              </a:solidFill>
              <a:latin typeface="Arial"/>
            </a:endParaRPr>
          </a:p>
          <a:p>
            <a:pPr marL="293922" indent="-293922">
              <a:lnSpc>
                <a:spcPct val="83333"/>
              </a:lnSpc>
              <a:spcAft>
                <a:spcPts val="823"/>
              </a:spcAft>
              <a:buClr>
                <a:srgbClr val="81CF51"/>
              </a:buClr>
              <a:buFont typeface="Arial" panose="020B0604020202020204" pitchFamily="34" charset="0"/>
              <a:buChar char="•"/>
            </a:pPr>
            <a:endParaRPr lang="en-US" sz="1543" dirty="0">
              <a:solidFill>
                <a:srgbClr val="000000"/>
              </a:solidFill>
              <a:latin typeface="Arial"/>
            </a:endParaRPr>
          </a:p>
          <a:p>
            <a:pPr marL="293922"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On </a:t>
            </a:r>
            <a:r>
              <a:rPr lang="en-US" sz="1543" b="1" dirty="0">
                <a:solidFill>
                  <a:srgbClr val="000000"/>
                </a:solidFill>
                <a:latin typeface="Arial"/>
              </a:rPr>
              <a:t>energy</a:t>
            </a:r>
            <a:r>
              <a:rPr lang="en-US" sz="1543" dirty="0">
                <a:solidFill>
                  <a:srgbClr val="000000"/>
                </a:solidFill>
                <a:latin typeface="Arial"/>
              </a:rPr>
              <a:t>, 45% want to </a:t>
            </a:r>
            <a:r>
              <a:rPr lang="en-US" sz="1543" b="1" dirty="0">
                <a:solidFill>
                  <a:srgbClr val="000000"/>
                </a:solidFill>
                <a:latin typeface="Arial"/>
              </a:rPr>
              <a:t>prioritize reliable and affordable energy</a:t>
            </a:r>
            <a:r>
              <a:rPr lang="en-US" sz="1543" dirty="0">
                <a:solidFill>
                  <a:srgbClr val="000000"/>
                </a:solidFill>
                <a:latin typeface="Arial"/>
              </a:rPr>
              <a:t>, especially moderates, voters 50+, and those residing outside the Denver DMA. Polis’ carbon-free 2040 pledge sees majority support from only young voters and liberals. </a:t>
            </a:r>
          </a:p>
          <a:p>
            <a:pPr lvl="0" algn="l">
              <a:buClr>
                <a:srgbClr val="81CF51"/>
              </a:buClr>
            </a:pPr>
            <a:endParaRPr lang="en-US" sz="1543" dirty="0">
              <a:solidFill>
                <a:srgbClr val="000000"/>
              </a:solidFill>
              <a:latin typeface="Arial"/>
            </a:endParaRPr>
          </a:p>
          <a:p>
            <a:pPr marL="293922"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On </a:t>
            </a:r>
            <a:r>
              <a:rPr lang="en-US" sz="1543" b="1" dirty="0">
                <a:solidFill>
                  <a:srgbClr val="000000"/>
                </a:solidFill>
                <a:latin typeface="Arial"/>
              </a:rPr>
              <a:t>education</a:t>
            </a:r>
            <a:r>
              <a:rPr lang="en-US" sz="1543" dirty="0">
                <a:solidFill>
                  <a:srgbClr val="000000"/>
                </a:solidFill>
                <a:latin typeface="Arial"/>
              </a:rPr>
              <a:t>, 65% agree that there should be curriculum transparency, with liberals as the only group preferring secrecy. </a:t>
            </a:r>
            <a:r>
              <a:rPr lang="en-US" sz="1543" b="1" dirty="0">
                <a:solidFill>
                  <a:srgbClr val="000000"/>
                </a:solidFill>
                <a:latin typeface="Arial"/>
              </a:rPr>
              <a:t>Moderates agree with conservatives more than 2:1 on school choice</a:t>
            </a:r>
            <a:r>
              <a:rPr lang="en-US" sz="1543" dirty="0">
                <a:solidFill>
                  <a:srgbClr val="000000"/>
                </a:solidFill>
                <a:latin typeface="Arial"/>
              </a:rPr>
              <a:t>, and over a third of likely voters </a:t>
            </a:r>
            <a:r>
              <a:rPr lang="en-US" sz="1543" i="1" dirty="0">
                <a:solidFill>
                  <a:srgbClr val="000000"/>
                </a:solidFill>
                <a:latin typeface="Arial"/>
              </a:rPr>
              <a:t>strongly </a:t>
            </a:r>
            <a:r>
              <a:rPr lang="en-US" sz="1543" dirty="0">
                <a:solidFill>
                  <a:srgbClr val="000000"/>
                </a:solidFill>
                <a:latin typeface="Arial"/>
              </a:rPr>
              <a:t>support school choice. </a:t>
            </a:r>
          </a:p>
          <a:p>
            <a:pPr marL="293922" indent="-293922">
              <a:lnSpc>
                <a:spcPct val="83333"/>
              </a:lnSpc>
              <a:spcAft>
                <a:spcPts val="823"/>
              </a:spcAft>
              <a:buClr>
                <a:srgbClr val="81CF51"/>
              </a:buClr>
              <a:buFont typeface="Arial" panose="020B0604020202020204" pitchFamily="34" charset="0"/>
              <a:buChar char="•"/>
            </a:pPr>
            <a:endParaRPr lang="en-US" sz="1543" dirty="0">
              <a:solidFill>
                <a:srgbClr val="000000"/>
              </a:solidFill>
              <a:latin typeface="Arial"/>
            </a:endParaRPr>
          </a:p>
          <a:p>
            <a:pPr marL="293922" indent="-293922">
              <a:lnSpc>
                <a:spcPct val="83333"/>
              </a:lnSpc>
              <a:spcAft>
                <a:spcPts val="823"/>
              </a:spcAft>
              <a:buClr>
                <a:srgbClr val="81CF51"/>
              </a:buClr>
              <a:buFont typeface="Arial" panose="020B0604020202020204" pitchFamily="34" charset="0"/>
              <a:buChar char="•"/>
            </a:pPr>
            <a:r>
              <a:rPr lang="en-US" sz="1543" b="1" dirty="0">
                <a:solidFill>
                  <a:srgbClr val="000000"/>
                </a:solidFill>
                <a:latin typeface="Arial"/>
              </a:rPr>
              <a:t>Abortion…</a:t>
            </a:r>
            <a:r>
              <a:rPr lang="en-US" sz="1543" dirty="0">
                <a:solidFill>
                  <a:srgbClr val="000000"/>
                </a:solidFill>
                <a:latin typeface="Arial"/>
              </a:rPr>
              <a:t>sees diverse views from likely voters.</a:t>
            </a:r>
          </a:p>
          <a:p>
            <a:pPr marL="764198" lvl="1"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50% support women hearing about </a:t>
            </a:r>
            <a:r>
              <a:rPr lang="en-US" sz="1543" b="1" dirty="0">
                <a:solidFill>
                  <a:srgbClr val="000000"/>
                </a:solidFill>
                <a:latin typeface="Arial"/>
              </a:rPr>
              <a:t>abortion reversal</a:t>
            </a:r>
            <a:r>
              <a:rPr lang="en-US" sz="1543" dirty="0">
                <a:solidFill>
                  <a:srgbClr val="000000"/>
                </a:solidFill>
                <a:latin typeface="Arial"/>
              </a:rPr>
              <a:t>, with another 23% saying they’d like to learn more. Only 5% were opposed. </a:t>
            </a:r>
          </a:p>
          <a:p>
            <a:pPr marL="764198" lvl="1" indent="-293922">
              <a:lnSpc>
                <a:spcPct val="83333"/>
              </a:lnSpc>
              <a:spcAft>
                <a:spcPts val="823"/>
              </a:spcAft>
              <a:buClr>
                <a:srgbClr val="81CF51"/>
              </a:buClr>
              <a:buFont typeface="Arial" panose="020B0604020202020204" pitchFamily="34" charset="0"/>
              <a:buChar char="•"/>
            </a:pPr>
            <a:r>
              <a:rPr lang="en-US" sz="1543" dirty="0">
                <a:solidFill>
                  <a:srgbClr val="000000"/>
                </a:solidFill>
                <a:latin typeface="Arial"/>
              </a:rPr>
              <a:t>Among </a:t>
            </a:r>
            <a:r>
              <a:rPr lang="en-US" sz="1543" b="1" dirty="0">
                <a:solidFill>
                  <a:srgbClr val="000000"/>
                </a:solidFill>
                <a:latin typeface="Arial"/>
              </a:rPr>
              <a:t>pro-lifers </a:t>
            </a:r>
            <a:r>
              <a:rPr lang="en-US" sz="1543" dirty="0">
                <a:solidFill>
                  <a:srgbClr val="000000"/>
                </a:solidFill>
                <a:latin typeface="Arial"/>
              </a:rPr>
              <a:t>(47%), 22% say abortion should only be permitted in cases of rape, incest, or to save the mother. 26% say abortion should be permitted within a certain timeframe. </a:t>
            </a:r>
            <a:r>
              <a:rPr lang="en-US" sz="1543" b="1" dirty="0">
                <a:solidFill>
                  <a:srgbClr val="000000"/>
                </a:solidFill>
                <a:latin typeface="Arial"/>
              </a:rPr>
              <a:t>Pro-choice </a:t>
            </a:r>
            <a:r>
              <a:rPr lang="en-US" sz="1543" dirty="0">
                <a:solidFill>
                  <a:srgbClr val="000000"/>
                </a:solidFill>
                <a:latin typeface="Arial"/>
              </a:rPr>
              <a:t>voters (42%) say that abortion should be permitted at all stages.</a:t>
            </a:r>
          </a:p>
        </p:txBody>
      </p:sp>
    </p:spTree>
    <p:extLst>
      <p:ext uri="{BB962C8B-B14F-4D97-AF65-F5344CB8AC3E}">
        <p14:creationId xmlns:p14="http://schemas.microsoft.com/office/powerpoint/2010/main" val="82482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2" cstate="print"/>
          <a:stretch>
            <a:fillRect/>
          </a:stretch>
        </p:blipFill>
        <p:spPr>
          <a:xfrm>
            <a:off x="9456420" y="6319158"/>
            <a:ext cx="1393741" cy="328860"/>
          </a:xfrm>
          <a:prstGeom prst="rect">
            <a:avLst/>
          </a:prstGeom>
        </p:spPr>
      </p:pic>
      <p:sp>
        <p:nvSpPr>
          <p:cNvPr id="4" name="Insights &amp; Analysis" descr="83a13b92-8181-4dcd-af87-6185bd7cef3f Insights &amp; Analysis"/>
          <p:cNvSpPr/>
          <p:nvPr/>
        </p:nvSpPr>
        <p:spPr>
          <a:xfrm>
            <a:off x="1615767" y="274321"/>
            <a:ext cx="8954589" cy="415681"/>
          </a:xfrm>
          <a:prstGeom prst="rect">
            <a:avLst/>
          </a:prstGeom>
          <a:noFill/>
        </p:spPr>
        <p:txBody>
          <a:bodyPr lIns="0" tIns="15675" rIns="0" bIns="0" anchor="t">
            <a:spAutoFit/>
          </a:bodyPr>
          <a:lstStyle/>
          <a:p>
            <a:pPr>
              <a:lnSpc>
                <a:spcPct val="114583"/>
              </a:lnSpc>
            </a:pPr>
            <a:r>
              <a:rPr sz="2469" b="1">
                <a:solidFill>
                  <a:srgbClr val="6FBC4D"/>
                </a:solidFill>
                <a:latin typeface="Arial"/>
              </a:rPr>
              <a:t>Insights &amp; Analysis</a:t>
            </a:r>
          </a:p>
        </p:txBody>
      </p:sp>
      <p:sp>
        <p:nvSpPr>
          <p:cNvPr id="5" name="Analysis points b..." descr="f4daeec3-ef61-48ed-95fe-bc90f495fbd1 Analysis points b..."/>
          <p:cNvSpPr/>
          <p:nvPr/>
        </p:nvSpPr>
        <p:spPr>
          <a:xfrm>
            <a:off x="1487985" y="929762"/>
            <a:ext cx="9144932" cy="2958941"/>
          </a:xfrm>
          <a:prstGeom prst="rect">
            <a:avLst/>
          </a:prstGeom>
          <a:noFill/>
        </p:spPr>
        <p:txBody>
          <a:bodyPr wrap="square" lIns="0" tIns="15675" rIns="0" bIns="0" anchor="t">
            <a:spAutoFit/>
          </a:bodyPr>
          <a:lstStyle/>
          <a:p>
            <a:pPr lvl="1">
              <a:buClr>
                <a:srgbClr val="81CF51"/>
              </a:buClr>
            </a:pPr>
            <a:endParaRPr lang="en-US" sz="1646" dirty="0">
              <a:solidFill>
                <a:srgbClr val="000000"/>
              </a:solidFill>
              <a:latin typeface="Arial"/>
            </a:endParaRPr>
          </a:p>
          <a:p>
            <a:pPr marL="293922" indent="-293922">
              <a:spcAft>
                <a:spcPts val="823"/>
              </a:spcAft>
              <a:buClr>
                <a:srgbClr val="81CF51"/>
              </a:buClr>
              <a:buFont typeface="Arial" panose="020B0604020202020204" pitchFamily="34" charset="0"/>
              <a:buChar char="•"/>
            </a:pPr>
            <a:r>
              <a:rPr lang="en-US" sz="1646" b="1" dirty="0">
                <a:solidFill>
                  <a:srgbClr val="000000"/>
                </a:solidFill>
                <a:latin typeface="Arial"/>
              </a:rPr>
              <a:t>Segmentation analysis </a:t>
            </a:r>
            <a:r>
              <a:rPr lang="en-US" sz="1646" dirty="0">
                <a:solidFill>
                  <a:srgbClr val="000000"/>
                </a:solidFill>
                <a:latin typeface="Arial"/>
              </a:rPr>
              <a:t>identified three groups:</a:t>
            </a:r>
          </a:p>
          <a:p>
            <a:pPr marL="764198" lvl="1" indent="-293922">
              <a:spcAft>
                <a:spcPts val="823"/>
              </a:spcAft>
              <a:buClr>
                <a:srgbClr val="81CF51"/>
              </a:buClr>
              <a:buFont typeface="Arial" panose="020B0604020202020204" pitchFamily="34" charset="0"/>
              <a:buChar char="•"/>
            </a:pPr>
            <a:r>
              <a:rPr lang="en-US" sz="1646" b="1" i="1" dirty="0">
                <a:solidFill>
                  <a:srgbClr val="000000"/>
                </a:solidFill>
                <a:latin typeface="Arial"/>
              </a:rPr>
              <a:t>Dem Leaners </a:t>
            </a:r>
            <a:r>
              <a:rPr lang="en-US" sz="1646" dirty="0">
                <a:solidFill>
                  <a:srgbClr val="000000"/>
                </a:solidFill>
                <a:latin typeface="Arial"/>
              </a:rPr>
              <a:t>(36%)</a:t>
            </a:r>
          </a:p>
          <a:p>
            <a:pPr marL="764198" lvl="1" indent="-293922">
              <a:spcAft>
                <a:spcPts val="823"/>
              </a:spcAft>
              <a:buClr>
                <a:srgbClr val="81CF51"/>
              </a:buClr>
              <a:buFont typeface="Arial" panose="020B0604020202020204" pitchFamily="34" charset="0"/>
              <a:buChar char="•"/>
            </a:pPr>
            <a:r>
              <a:rPr lang="en-US" sz="1646" b="1" i="1" dirty="0">
                <a:solidFill>
                  <a:srgbClr val="000000"/>
                </a:solidFill>
                <a:latin typeface="Arial"/>
              </a:rPr>
              <a:t>GOP Leaners </a:t>
            </a:r>
            <a:r>
              <a:rPr lang="en-US" sz="1646" dirty="0">
                <a:solidFill>
                  <a:srgbClr val="000000"/>
                </a:solidFill>
                <a:latin typeface="Arial"/>
              </a:rPr>
              <a:t>(30%)</a:t>
            </a:r>
          </a:p>
          <a:p>
            <a:pPr marL="764198" lvl="1" indent="-293922">
              <a:spcAft>
                <a:spcPts val="823"/>
              </a:spcAft>
              <a:buClr>
                <a:srgbClr val="81CF51"/>
              </a:buClr>
              <a:buFont typeface="Arial" panose="020B0604020202020204" pitchFamily="34" charset="0"/>
              <a:buChar char="•"/>
            </a:pPr>
            <a:r>
              <a:rPr lang="en-US" sz="1646" b="1" i="1" dirty="0">
                <a:solidFill>
                  <a:srgbClr val="000000"/>
                </a:solidFill>
                <a:latin typeface="Arial"/>
              </a:rPr>
              <a:t>True Swing </a:t>
            </a:r>
            <a:r>
              <a:rPr lang="en-US" sz="1646" dirty="0">
                <a:solidFill>
                  <a:srgbClr val="000000"/>
                </a:solidFill>
                <a:latin typeface="Arial"/>
              </a:rPr>
              <a:t>(34%)</a:t>
            </a:r>
          </a:p>
          <a:p>
            <a:pPr marL="1234474" lvl="2" indent="-293922">
              <a:spcAft>
                <a:spcPts val="823"/>
              </a:spcAft>
              <a:buClr>
                <a:srgbClr val="81CF51"/>
              </a:buClr>
              <a:buFont typeface="Arial" panose="020B0604020202020204" pitchFamily="34" charset="0"/>
              <a:buChar char="•"/>
            </a:pPr>
            <a:r>
              <a:rPr lang="en-US" sz="1646" dirty="0">
                <a:solidFill>
                  <a:srgbClr val="000000"/>
                </a:solidFill>
                <a:latin typeface="Arial"/>
              </a:rPr>
              <a:t>These </a:t>
            </a:r>
            <a:r>
              <a:rPr lang="en-US" sz="1646" b="1" dirty="0">
                <a:solidFill>
                  <a:srgbClr val="000000"/>
                </a:solidFill>
                <a:latin typeface="Arial"/>
              </a:rPr>
              <a:t>persuadables </a:t>
            </a:r>
            <a:r>
              <a:rPr lang="en-US" sz="1646" dirty="0">
                <a:solidFill>
                  <a:srgbClr val="000000"/>
                </a:solidFill>
                <a:latin typeface="Arial"/>
              </a:rPr>
              <a:t>lean slightly Republican on the generic ballot and disapprove of Biden. They are inflation-focused and view Democrats as reckless spenders but are turned off by Trump and the GOP’s abortion stance. They are ideological moderates who tend to be under the age of 50, non-college educated, and earning less than $50k annually. Over three-quarters of these voters live in the Denver DMA. </a:t>
            </a:r>
            <a:endParaRPr sz="1646" dirty="0">
              <a:solidFill>
                <a:srgbClr val="000000"/>
              </a:solidFill>
              <a:latin typeface="Arial"/>
            </a:endParaRPr>
          </a:p>
        </p:txBody>
      </p:sp>
    </p:spTree>
    <p:extLst>
      <p:ext uri="{BB962C8B-B14F-4D97-AF65-F5344CB8AC3E}">
        <p14:creationId xmlns:p14="http://schemas.microsoft.com/office/powerpoint/2010/main" val="814854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2" cstate="print"/>
          <a:stretch>
            <a:fillRect/>
          </a:stretch>
        </p:blipFill>
        <p:spPr>
          <a:xfrm>
            <a:off x="9456420" y="6319158"/>
            <a:ext cx="1393741" cy="328860"/>
          </a:xfrm>
          <a:prstGeom prst="rect">
            <a:avLst/>
          </a:prstGeom>
        </p:spPr>
      </p:pic>
      <p:sp>
        <p:nvSpPr>
          <p:cNvPr id="4" name="2022 Retro Vote b..." descr="98253759-1c2f-4dfa-a283-d66d4bc10c78 2022 Retro Vote b..."/>
          <p:cNvSpPr/>
          <p:nvPr/>
        </p:nvSpPr>
        <p:spPr>
          <a:xfrm>
            <a:off x="1618706" y="274320"/>
            <a:ext cx="9356270" cy="797493"/>
          </a:xfrm>
          <a:prstGeom prst="rect">
            <a:avLst/>
          </a:prstGeom>
          <a:noFill/>
        </p:spPr>
        <p:txBody>
          <a:bodyPr wrap="square" lIns="0" tIns="15675" rIns="0" bIns="0" anchor="t">
            <a:spAutoFit/>
          </a:bodyPr>
          <a:lstStyle/>
          <a:p>
            <a:r>
              <a:rPr lang="en-US" sz="2469" b="1" dirty="0">
                <a:solidFill>
                  <a:srgbClr val="6FBC4D"/>
                </a:solidFill>
                <a:latin typeface="Arial"/>
              </a:rPr>
              <a:t>Older and moderate unaffiliateds broke hardest for Democrats in 2022; women voted for Dems 2:1</a:t>
            </a:r>
            <a:endParaRPr lang="en-PH" sz="2469" b="1" dirty="0">
              <a:solidFill>
                <a:srgbClr val="6FBC4D"/>
              </a:solidFill>
              <a:latin typeface="Arial"/>
            </a:endParaRPr>
          </a:p>
        </p:txBody>
      </p:sp>
      <p:sp>
        <p:nvSpPr>
          <p:cNvPr id="5" name="In the 2022 gener..." descr="fe1e7c78-798c-442d-8052-819999d9e252 In the 2022 gener..."/>
          <p:cNvSpPr/>
          <p:nvPr/>
        </p:nvSpPr>
        <p:spPr>
          <a:xfrm>
            <a:off x="1618706" y="6407332"/>
            <a:ext cx="7641771" cy="151030"/>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In the 2022 general election, generally speaking, how did you vote?</a:t>
            </a:r>
          </a:p>
        </p:txBody>
      </p:sp>
      <p:pic>
        <p:nvPicPr>
          <p:cNvPr id="6" name="chart.2" descr="b93dd47a-ac37-4ec9-b927-6f45a093cdf8 chart.2"/>
          <p:cNvPicPr>
            <a:picLocks noChangeAspect="1"/>
          </p:cNvPicPr>
          <p:nvPr/>
        </p:nvPicPr>
        <p:blipFill>
          <a:blip r:embed="rId3" cstate="print"/>
          <a:stretch>
            <a:fillRect/>
          </a:stretch>
        </p:blipFill>
        <p:spPr>
          <a:xfrm>
            <a:off x="1422764" y="3526972"/>
            <a:ext cx="9356271" cy="2694214"/>
          </a:xfrm>
          <a:prstGeom prst="rect">
            <a:avLst/>
          </a:prstGeom>
        </p:spPr>
      </p:pic>
      <p:pic>
        <p:nvPicPr>
          <p:cNvPr id="7" name="Issue2 Stacked" descr="bcf650b1-a071-41be-9ae3-058476dbc282 Issue2 Stacked"/>
          <p:cNvPicPr>
            <a:picLocks noChangeAspect="1"/>
          </p:cNvPicPr>
          <p:nvPr/>
        </p:nvPicPr>
        <p:blipFill>
          <a:blip r:embed="rId4" cstate="print"/>
          <a:stretch>
            <a:fillRect/>
          </a:stretch>
        </p:blipFill>
        <p:spPr>
          <a:xfrm>
            <a:off x="5178369" y="1185332"/>
            <a:ext cx="4408714" cy="2449185"/>
          </a:xfrm>
          <a:prstGeom prst="rect">
            <a:avLst/>
          </a:prstGeom>
        </p:spPr>
      </p:pic>
      <p:sp>
        <p:nvSpPr>
          <p:cNvPr id="8" name="Rectangle 7">
            <a:extLst>
              <a:ext uri="{FF2B5EF4-FFF2-40B4-BE49-F238E27FC236}">
                <a16:creationId xmlns:a16="http://schemas.microsoft.com/office/drawing/2014/main" id="{300E8AFB-E0F6-CFFA-C137-1FB69E971D2B}"/>
              </a:ext>
            </a:extLst>
          </p:cNvPr>
          <p:cNvSpPr/>
          <p:nvPr/>
        </p:nvSpPr>
        <p:spPr>
          <a:xfrm>
            <a:off x="3573841" y="4301056"/>
            <a:ext cx="274760"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C7C269A2-E531-628C-D4D0-D0EFE6111033}"/>
              </a:ext>
            </a:extLst>
          </p:cNvPr>
          <p:cNvSpPr/>
          <p:nvPr/>
        </p:nvSpPr>
        <p:spPr>
          <a:xfrm>
            <a:off x="4639417" y="4986195"/>
            <a:ext cx="540715"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64DCDB64-7306-FC0C-B363-08DF9CE6F7DA}"/>
              </a:ext>
            </a:extLst>
          </p:cNvPr>
          <p:cNvSpPr/>
          <p:nvPr/>
        </p:nvSpPr>
        <p:spPr>
          <a:xfrm>
            <a:off x="4637655" y="4297532"/>
            <a:ext cx="540715"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14617D10-AFC1-96A8-5E41-8EA56BAA3D1B}"/>
              </a:ext>
            </a:extLst>
          </p:cNvPr>
          <p:cNvSpPr/>
          <p:nvPr/>
        </p:nvSpPr>
        <p:spPr>
          <a:xfrm>
            <a:off x="5999127" y="4993240"/>
            <a:ext cx="269479" cy="6921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2" name="Rectangle 11">
            <a:extLst>
              <a:ext uri="{FF2B5EF4-FFF2-40B4-BE49-F238E27FC236}">
                <a16:creationId xmlns:a16="http://schemas.microsoft.com/office/drawing/2014/main" id="{910D3287-794F-4638-89B1-36C4E50042CA}"/>
              </a:ext>
            </a:extLst>
          </p:cNvPr>
          <p:cNvSpPr/>
          <p:nvPr/>
        </p:nvSpPr>
        <p:spPr>
          <a:xfrm>
            <a:off x="5986798" y="4304578"/>
            <a:ext cx="269479" cy="46145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3" name="Rectangle 12">
            <a:extLst>
              <a:ext uri="{FF2B5EF4-FFF2-40B4-BE49-F238E27FC236}">
                <a16:creationId xmlns:a16="http://schemas.microsoft.com/office/drawing/2014/main" id="{6643CC33-09C5-9B78-910E-21E943DD1D43}"/>
              </a:ext>
            </a:extLst>
          </p:cNvPr>
          <p:cNvSpPr/>
          <p:nvPr/>
        </p:nvSpPr>
        <p:spPr>
          <a:xfrm>
            <a:off x="5447845" y="4304577"/>
            <a:ext cx="269479" cy="45089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4" name="TextBox 13">
            <a:extLst>
              <a:ext uri="{FF2B5EF4-FFF2-40B4-BE49-F238E27FC236}">
                <a16:creationId xmlns:a16="http://schemas.microsoft.com/office/drawing/2014/main" id="{C72DAD10-8067-676C-6C31-CCCF5DD78101}"/>
              </a:ext>
            </a:extLst>
          </p:cNvPr>
          <p:cNvSpPr txBox="1"/>
          <p:nvPr/>
        </p:nvSpPr>
        <p:spPr>
          <a:xfrm>
            <a:off x="1787393" y="1675926"/>
            <a:ext cx="3120618" cy="1560296"/>
          </a:xfrm>
          <a:prstGeom prst="rect">
            <a:avLst/>
          </a:prstGeom>
          <a:noFill/>
        </p:spPr>
        <p:txBody>
          <a:bodyPr wrap="square" rtlCol="0">
            <a:spAutoFit/>
          </a:bodyPr>
          <a:lstStyle/>
          <a:p>
            <a:pPr marL="293922" indent="-293922">
              <a:buFont typeface="Arial" panose="020B0604020202020204" pitchFamily="34" charset="0"/>
              <a:buChar char="•"/>
            </a:pPr>
            <a:r>
              <a:rPr lang="en-US" sz="1543" dirty="0"/>
              <a:t>Outside the Denver DMA, Unaffiliateds voted exclusively Republican by 10%.</a:t>
            </a:r>
          </a:p>
          <a:p>
            <a:pPr marL="293922" indent="-293922">
              <a:buFont typeface="Arial" panose="020B0604020202020204" pitchFamily="34" charset="0"/>
              <a:buChar char="•"/>
            </a:pPr>
            <a:endParaRPr lang="en-US" sz="1543" dirty="0"/>
          </a:p>
          <a:p>
            <a:pPr marL="293922" indent="-293922">
              <a:buFont typeface="Arial" panose="020B0604020202020204" pitchFamily="34" charset="0"/>
              <a:buChar char="•"/>
            </a:pPr>
            <a:r>
              <a:rPr lang="en-US" sz="1543" dirty="0"/>
              <a:t>Unaffiliated Hispanics voted exclusively Democrat by 8%</a:t>
            </a:r>
          </a:p>
        </p:txBody>
      </p:sp>
      <p:sp>
        <p:nvSpPr>
          <p:cNvPr id="15" name="Rectangle 14">
            <a:extLst>
              <a:ext uri="{FF2B5EF4-FFF2-40B4-BE49-F238E27FC236}">
                <a16:creationId xmlns:a16="http://schemas.microsoft.com/office/drawing/2014/main" id="{B65F2293-9AD3-2D90-FE01-9112260C2744}"/>
              </a:ext>
            </a:extLst>
          </p:cNvPr>
          <p:cNvSpPr/>
          <p:nvPr/>
        </p:nvSpPr>
        <p:spPr>
          <a:xfrm>
            <a:off x="6794015" y="4304578"/>
            <a:ext cx="269479" cy="46145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20" descr="1b8b48a2-7396-446e-95a1-b548efbf56a9 chart.20">
            <a:extLst>
              <a:ext uri="{FF2B5EF4-FFF2-40B4-BE49-F238E27FC236}">
                <a16:creationId xmlns:a16="http://schemas.microsoft.com/office/drawing/2014/main" id="{67A377B2-3DF3-68E7-023C-168981192337}"/>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Image: Colorado R..." descr="f8d3de37-41ab-4261-a59a-2bbeb8abf5a3 Image: Colorado R..."/>
          <p:cNvSpPr/>
          <p:nvPr/>
        </p:nvSpPr>
        <p:spPr>
          <a:xfrm>
            <a:off x="1618706" y="209983"/>
            <a:ext cx="9245872" cy="797493"/>
          </a:xfrm>
          <a:prstGeom prst="rect">
            <a:avLst/>
          </a:prstGeom>
          <a:noFill/>
        </p:spPr>
        <p:txBody>
          <a:bodyPr wrap="square" lIns="0" tIns="15675" rIns="0" bIns="0" anchor="t">
            <a:spAutoFit/>
          </a:bodyPr>
          <a:lstStyle/>
          <a:p>
            <a:r>
              <a:rPr lang="en-US" sz="2469" b="1" dirty="0">
                <a:solidFill>
                  <a:srgbClr val="6FBC4D"/>
                </a:solidFill>
                <a:latin typeface="Arial"/>
              </a:rPr>
              <a:t>Colorado GOP can improve perception among right-leaning groups like men, older and working-class voters</a:t>
            </a:r>
            <a:endParaRPr lang="en-PH" sz="2469" b="1" dirty="0">
              <a:solidFill>
                <a:srgbClr val="6FBC4D"/>
              </a:solidFill>
              <a:latin typeface="Arial"/>
            </a:endParaRPr>
          </a:p>
        </p:txBody>
      </p:sp>
      <p:sp>
        <p:nvSpPr>
          <p:cNvPr id="5" name="Do you have a fav..." descr="94fb3ffe-44e1-434f-bdb8-50277c50df9e Do you have a fav..."/>
          <p:cNvSpPr/>
          <p:nvPr/>
        </p:nvSpPr>
        <p:spPr>
          <a:xfrm>
            <a:off x="1618706" y="6407331"/>
            <a:ext cx="7641771" cy="187239"/>
          </a:xfrm>
          <a:prstGeom prst="rect">
            <a:avLst/>
          </a:prstGeom>
          <a:noFill/>
        </p:spPr>
        <p:txBody>
          <a:bodyPr lIns="0" tIns="15675" rIns="0" bIns="0" anchor="t">
            <a:spAutoFit/>
          </a:bodyPr>
          <a:lstStyle/>
          <a:p>
            <a:pPr>
              <a:lnSpc>
                <a:spcPct val="114583"/>
              </a:lnSpc>
              <a:spcAft>
                <a:spcPts val="823"/>
              </a:spcAft>
            </a:pPr>
            <a:r>
              <a:rPr sz="1029" i="1">
                <a:solidFill>
                  <a:srgbClr val="999999"/>
                </a:solidFill>
                <a:latin typeface="Arial"/>
              </a:rPr>
              <a:t>Do you have a favorable or unfavorable opinion of Colorado Republican Party?</a:t>
            </a:r>
          </a:p>
        </p:txBody>
      </p:sp>
      <p:pic>
        <p:nvPicPr>
          <p:cNvPr id="6" name="Image5 Stacked" descr="75101556-25e3-4325-a578-1f3c737ab9e4 Image5 Stacked"/>
          <p:cNvPicPr>
            <a:picLocks noChangeAspect="1"/>
          </p:cNvPicPr>
          <p:nvPr/>
        </p:nvPicPr>
        <p:blipFill>
          <a:blip r:embed="rId4" cstate="print"/>
          <a:stretch>
            <a:fillRect/>
          </a:stretch>
        </p:blipFill>
        <p:spPr>
          <a:xfrm>
            <a:off x="3925194" y="1230477"/>
            <a:ext cx="4398917" cy="2449286"/>
          </a:xfrm>
          <a:prstGeom prst="rect">
            <a:avLst/>
          </a:prstGeom>
        </p:spPr>
      </p:pic>
      <p:sp>
        <p:nvSpPr>
          <p:cNvPr id="8" name="Rectangle 7">
            <a:extLst>
              <a:ext uri="{FF2B5EF4-FFF2-40B4-BE49-F238E27FC236}">
                <a16:creationId xmlns:a16="http://schemas.microsoft.com/office/drawing/2014/main" id="{5CAD216A-3D4D-F8CE-54FE-C994B581A1EF}"/>
              </a:ext>
            </a:extLst>
          </p:cNvPr>
          <p:cNvSpPr/>
          <p:nvPr/>
        </p:nvSpPr>
        <p:spPr>
          <a:xfrm>
            <a:off x="2707290" y="4301056"/>
            <a:ext cx="581224"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294F2C5E-F8F6-C233-48BB-45E64443F145}"/>
              </a:ext>
            </a:extLst>
          </p:cNvPr>
          <p:cNvSpPr/>
          <p:nvPr/>
        </p:nvSpPr>
        <p:spPr>
          <a:xfrm>
            <a:off x="3835320" y="4299295"/>
            <a:ext cx="276961"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903640C9-9EB7-DF46-4D8E-8EA434A9667A}"/>
              </a:ext>
            </a:extLst>
          </p:cNvPr>
          <p:cNvSpPr/>
          <p:nvPr/>
        </p:nvSpPr>
        <p:spPr>
          <a:xfrm>
            <a:off x="6653301" y="4297535"/>
            <a:ext cx="534256"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6AC4CF5E-DD59-4FC8-89F5-0E88BD92DF7B}"/>
              </a:ext>
            </a:extLst>
          </p:cNvPr>
          <p:cNvSpPr/>
          <p:nvPr/>
        </p:nvSpPr>
        <p:spPr>
          <a:xfrm>
            <a:off x="4967385" y="4297534"/>
            <a:ext cx="534256" cy="92291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chart.21" descr="3147cc39-0c64-4f72-8369-58f6448eb5d4 chart.21">
            <a:extLst>
              <a:ext uri="{FF2B5EF4-FFF2-40B4-BE49-F238E27FC236}">
                <a16:creationId xmlns:a16="http://schemas.microsoft.com/office/drawing/2014/main" id="{395E9E8E-12F5-CFBC-62AA-5E045AFE3466}"/>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Image: Colorado D..." descr="b861dd0c-99ed-48b1-b13b-0bb5ebb85ef7 Image: Colorado D..."/>
          <p:cNvSpPr/>
          <p:nvPr/>
        </p:nvSpPr>
        <p:spPr>
          <a:xfrm>
            <a:off x="1613664" y="220984"/>
            <a:ext cx="9230475" cy="775780"/>
          </a:xfrm>
          <a:prstGeom prst="rect">
            <a:avLst/>
          </a:prstGeom>
          <a:noFill/>
        </p:spPr>
        <p:txBody>
          <a:bodyPr wrap="square" lIns="0" tIns="15675" rIns="0" bIns="0" anchor="t">
            <a:spAutoFit/>
          </a:bodyPr>
          <a:lstStyle/>
          <a:p>
            <a:r>
              <a:rPr lang="en-US" sz="2469" b="1" dirty="0">
                <a:solidFill>
                  <a:srgbClr val="6FBC4D"/>
                </a:solidFill>
                <a:latin typeface="Arial"/>
              </a:rPr>
              <a:t>Colorado Democratic Party is most unpopular with unaffiliated men, middle-aged, moderate and Hispanic voters</a:t>
            </a:r>
            <a:endParaRPr lang="en-PH" sz="2469" b="1" dirty="0">
              <a:solidFill>
                <a:srgbClr val="6FBC4D"/>
              </a:solidFill>
              <a:latin typeface="Arial"/>
            </a:endParaRPr>
          </a:p>
        </p:txBody>
      </p:sp>
      <p:sp>
        <p:nvSpPr>
          <p:cNvPr id="5" name="Do you have a fav..." descr="a399f01d-032e-49ae-a117-a1ada825727b Do you have a fav..."/>
          <p:cNvSpPr/>
          <p:nvPr/>
        </p:nvSpPr>
        <p:spPr>
          <a:xfrm>
            <a:off x="1618706" y="6407331"/>
            <a:ext cx="7641771" cy="187239"/>
          </a:xfrm>
          <a:prstGeom prst="rect">
            <a:avLst/>
          </a:prstGeom>
          <a:noFill/>
        </p:spPr>
        <p:txBody>
          <a:bodyPr lIns="0" tIns="15675" rIns="0" bIns="0" anchor="t">
            <a:spAutoFit/>
          </a:bodyPr>
          <a:lstStyle/>
          <a:p>
            <a:pPr>
              <a:lnSpc>
                <a:spcPct val="114583"/>
              </a:lnSpc>
              <a:spcAft>
                <a:spcPts val="823"/>
              </a:spcAft>
            </a:pPr>
            <a:r>
              <a:rPr sz="1029" i="1">
                <a:solidFill>
                  <a:srgbClr val="999999"/>
                </a:solidFill>
                <a:latin typeface="Arial"/>
              </a:rPr>
              <a:t>Do you have a favorable or unfavorable opinion of Colorado Democratic Party?</a:t>
            </a:r>
          </a:p>
        </p:txBody>
      </p:sp>
      <p:pic>
        <p:nvPicPr>
          <p:cNvPr id="6" name="Image6 Stacked" descr="6de4e933-5b31-48b1-a526-adb919a541b5 Image6 Stacked"/>
          <p:cNvPicPr>
            <a:picLocks noChangeAspect="1"/>
          </p:cNvPicPr>
          <p:nvPr/>
        </p:nvPicPr>
        <p:blipFill>
          <a:blip r:embed="rId4" cstate="print"/>
          <a:stretch>
            <a:fillRect/>
          </a:stretch>
        </p:blipFill>
        <p:spPr>
          <a:xfrm>
            <a:off x="4007852" y="1182728"/>
            <a:ext cx="4338693" cy="2421146"/>
          </a:xfrm>
          <a:prstGeom prst="rect">
            <a:avLst/>
          </a:prstGeom>
        </p:spPr>
      </p:pic>
      <p:sp>
        <p:nvSpPr>
          <p:cNvPr id="8" name="Rectangle 7">
            <a:extLst>
              <a:ext uri="{FF2B5EF4-FFF2-40B4-BE49-F238E27FC236}">
                <a16:creationId xmlns:a16="http://schemas.microsoft.com/office/drawing/2014/main" id="{24E7DC9F-9971-81A2-4D54-BE29FCE45ED8}"/>
              </a:ext>
            </a:extLst>
          </p:cNvPr>
          <p:cNvSpPr/>
          <p:nvPr/>
        </p:nvSpPr>
        <p:spPr>
          <a:xfrm>
            <a:off x="2705529" y="4288728"/>
            <a:ext cx="593553"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9" name="Rectangle 8">
            <a:extLst>
              <a:ext uri="{FF2B5EF4-FFF2-40B4-BE49-F238E27FC236}">
                <a16:creationId xmlns:a16="http://schemas.microsoft.com/office/drawing/2014/main" id="{27C232E7-05A1-7C52-2051-FA65C87214FB}"/>
              </a:ext>
            </a:extLst>
          </p:cNvPr>
          <p:cNvSpPr/>
          <p:nvPr/>
        </p:nvSpPr>
        <p:spPr>
          <a:xfrm>
            <a:off x="4682056" y="4297533"/>
            <a:ext cx="278283"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5B57BB77-EA6C-6520-B959-BCB5D58DEB9E}"/>
              </a:ext>
            </a:extLst>
          </p:cNvPr>
          <p:cNvSpPr/>
          <p:nvPr/>
        </p:nvSpPr>
        <p:spPr>
          <a:xfrm>
            <a:off x="3544121" y="4304578"/>
            <a:ext cx="575939"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1630BFB2-A3C4-2AEF-3FF8-80845EB19CB8}"/>
              </a:ext>
            </a:extLst>
          </p:cNvPr>
          <p:cNvSpPr/>
          <p:nvPr/>
        </p:nvSpPr>
        <p:spPr>
          <a:xfrm>
            <a:off x="5246695" y="4304578"/>
            <a:ext cx="281805"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7" name="Rectangle 6">
            <a:extLst>
              <a:ext uri="{FF2B5EF4-FFF2-40B4-BE49-F238E27FC236}">
                <a16:creationId xmlns:a16="http://schemas.microsoft.com/office/drawing/2014/main" id="{01DA3070-1DB9-A71C-067E-D6617FE96D20}"/>
              </a:ext>
            </a:extLst>
          </p:cNvPr>
          <p:cNvSpPr/>
          <p:nvPr/>
        </p:nvSpPr>
        <p:spPr>
          <a:xfrm>
            <a:off x="6061509" y="4304578"/>
            <a:ext cx="281805"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7" descr="15021edd-f43a-44d1-a383-53dcbf2b642e chart.7">
            <a:extLst>
              <a:ext uri="{FF2B5EF4-FFF2-40B4-BE49-F238E27FC236}">
                <a16:creationId xmlns:a16="http://schemas.microsoft.com/office/drawing/2014/main" id="{0E29D69A-A01E-F8BC-C054-9DDAE959AE92}"/>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Biden Job Approval" descr="8308fad0-90f5-4f11-86a9-47270bd9bdf6 Biden Job Approval"/>
          <p:cNvSpPr/>
          <p:nvPr/>
        </p:nvSpPr>
        <p:spPr>
          <a:xfrm>
            <a:off x="1619687" y="274320"/>
            <a:ext cx="8949975" cy="797493"/>
          </a:xfrm>
          <a:prstGeom prst="rect">
            <a:avLst/>
          </a:prstGeom>
          <a:noFill/>
        </p:spPr>
        <p:txBody>
          <a:bodyPr wrap="square" lIns="0" tIns="15675" rIns="0" bIns="0" anchor="t">
            <a:spAutoFit/>
          </a:bodyPr>
          <a:lstStyle/>
          <a:p>
            <a:r>
              <a:rPr lang="en-US" sz="2469" b="1" dirty="0">
                <a:solidFill>
                  <a:srgbClr val="6FBC4D"/>
                </a:solidFill>
                <a:latin typeface="Arial"/>
              </a:rPr>
              <a:t>Biden job approval underwater with moderates and whites; better with seniors</a:t>
            </a:r>
            <a:endParaRPr lang="en-PH" sz="2469" b="1" dirty="0">
              <a:solidFill>
                <a:srgbClr val="6FBC4D"/>
              </a:solidFill>
              <a:latin typeface="Arial"/>
            </a:endParaRPr>
          </a:p>
        </p:txBody>
      </p:sp>
      <p:sp>
        <p:nvSpPr>
          <p:cNvPr id="5" name="Do you approve or..." descr="ac6bfd3e-1613-41b7-bba0-668b15d07ca0 Do you approve or..."/>
          <p:cNvSpPr/>
          <p:nvPr/>
        </p:nvSpPr>
        <p:spPr>
          <a:xfrm>
            <a:off x="1618706" y="6407331"/>
            <a:ext cx="7641771" cy="187239"/>
          </a:xfrm>
          <a:prstGeom prst="rect">
            <a:avLst/>
          </a:prstGeom>
          <a:noFill/>
        </p:spPr>
        <p:txBody>
          <a:bodyPr lIns="0" tIns="15675" rIns="0" bIns="0" anchor="t">
            <a:spAutoFit/>
          </a:bodyPr>
          <a:lstStyle/>
          <a:p>
            <a:pPr>
              <a:lnSpc>
                <a:spcPct val="114583"/>
              </a:lnSpc>
              <a:spcAft>
                <a:spcPts val="823"/>
              </a:spcAft>
            </a:pPr>
            <a:r>
              <a:rPr sz="1029" i="1">
                <a:solidFill>
                  <a:srgbClr val="999999"/>
                </a:solidFill>
                <a:latin typeface="Arial"/>
              </a:rPr>
              <a:t>Do you approve or disapprove of the job that Joe Biden is doing as President? </a:t>
            </a:r>
          </a:p>
        </p:txBody>
      </p:sp>
      <p:pic>
        <p:nvPicPr>
          <p:cNvPr id="6" name="APD1 Stacked" descr="0d1ae9f5-b028-429e-856c-9f304a0184be APD1 Stacked"/>
          <p:cNvPicPr>
            <a:picLocks noChangeAspect="1"/>
          </p:cNvPicPr>
          <p:nvPr/>
        </p:nvPicPr>
        <p:blipFill>
          <a:blip r:embed="rId4" cstate="print"/>
          <a:stretch>
            <a:fillRect/>
          </a:stretch>
        </p:blipFill>
        <p:spPr>
          <a:xfrm>
            <a:off x="4156155" y="1156503"/>
            <a:ext cx="4389119" cy="2449286"/>
          </a:xfrm>
          <a:prstGeom prst="rect">
            <a:avLst/>
          </a:prstGeom>
        </p:spPr>
      </p:pic>
      <p:sp>
        <p:nvSpPr>
          <p:cNvPr id="9" name="Rectangle 8">
            <a:extLst>
              <a:ext uri="{FF2B5EF4-FFF2-40B4-BE49-F238E27FC236}">
                <a16:creationId xmlns:a16="http://schemas.microsoft.com/office/drawing/2014/main" id="{EDA742A3-F3CB-4499-AD4B-3D934258B397}"/>
              </a:ext>
            </a:extLst>
          </p:cNvPr>
          <p:cNvSpPr/>
          <p:nvPr/>
        </p:nvSpPr>
        <p:spPr>
          <a:xfrm>
            <a:off x="4428751" y="4292383"/>
            <a:ext cx="280043"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9976645A-E4D3-9568-5220-3F9149288014}"/>
              </a:ext>
            </a:extLst>
          </p:cNvPr>
          <p:cNvSpPr/>
          <p:nvPr/>
        </p:nvSpPr>
        <p:spPr>
          <a:xfrm>
            <a:off x="5515659" y="4302818"/>
            <a:ext cx="280043"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Rectangle 10">
            <a:extLst>
              <a:ext uri="{FF2B5EF4-FFF2-40B4-BE49-F238E27FC236}">
                <a16:creationId xmlns:a16="http://schemas.microsoft.com/office/drawing/2014/main" id="{74E7725A-B8AD-432D-B88E-7228E49E3812}"/>
              </a:ext>
            </a:extLst>
          </p:cNvPr>
          <p:cNvSpPr/>
          <p:nvPr/>
        </p:nvSpPr>
        <p:spPr>
          <a:xfrm>
            <a:off x="6033965" y="4302817"/>
            <a:ext cx="530144" cy="46497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7" name="Rectangle 6">
            <a:extLst>
              <a:ext uri="{FF2B5EF4-FFF2-40B4-BE49-F238E27FC236}">
                <a16:creationId xmlns:a16="http://schemas.microsoft.com/office/drawing/2014/main" id="{80992A21-2ADB-CC76-FEBD-E1CFF520DC3C}"/>
              </a:ext>
            </a:extLst>
          </p:cNvPr>
          <p:cNvSpPr/>
          <p:nvPr/>
        </p:nvSpPr>
        <p:spPr>
          <a:xfrm>
            <a:off x="4721880" y="4292383"/>
            <a:ext cx="530144" cy="47541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hart.10" descr="35d52ade-e089-4552-a554-f5495925b00e chart.10">
            <a:extLst>
              <a:ext uri="{FF2B5EF4-FFF2-40B4-BE49-F238E27FC236}">
                <a16:creationId xmlns:a16="http://schemas.microsoft.com/office/drawing/2014/main" id="{C8FD7BA1-FD6D-BFE1-E18D-A74A2619915E}"/>
              </a:ext>
            </a:extLst>
          </p:cNvPr>
          <p:cNvPicPr>
            <a:picLocks noChangeAspect="1"/>
          </p:cNvPicPr>
          <p:nvPr/>
        </p:nvPicPr>
        <p:blipFill>
          <a:blip r:embed="rId2" cstate="print"/>
          <a:stretch>
            <a:fillRect/>
          </a:stretch>
        </p:blipFill>
        <p:spPr>
          <a:xfrm>
            <a:off x="1422764" y="3526972"/>
            <a:ext cx="9356271" cy="2694214"/>
          </a:xfrm>
          <a:prstGeom prst="rect">
            <a:avLst/>
          </a:prstGeom>
        </p:spPr>
      </p:pic>
      <p:sp>
        <p:nvSpPr>
          <p:cNvPr id="2" name="Shape" descr="7600a164-5fe9-4721-8f28-403c235848ba Shape"/>
          <p:cNvSpPr/>
          <p:nvPr/>
        </p:nvSpPr>
        <p:spPr>
          <a:xfrm flipH="1">
            <a:off x="1373778" y="293914"/>
            <a:ext cx="48986" cy="391886"/>
          </a:xfrm>
          <a:prstGeom prst="rect">
            <a:avLst/>
          </a:prstGeom>
          <a:solidFill>
            <a:srgbClr val="ED7D31"/>
          </a:solidFill>
          <a:ln w="19050">
            <a:solidFill>
              <a:srgbClr val="ED7D31"/>
            </a:solidFill>
            <a:prstDash val="solid"/>
          </a:ln>
        </p:spPr>
      </p:sp>
      <p:pic>
        <p:nvPicPr>
          <p:cNvPr id="3" name="Cygnal-Logo-RGB-Horizontal_Full MH" descr="53f29a3e-c84e-4dc8-87d6-213843b1ccab Cygnal-Logo-RGB-Horizontal_Full MH"/>
          <p:cNvPicPr>
            <a:picLocks noChangeAspect="1"/>
          </p:cNvPicPr>
          <p:nvPr/>
        </p:nvPicPr>
        <p:blipFill>
          <a:blip r:embed="rId3" cstate="print"/>
          <a:stretch>
            <a:fillRect/>
          </a:stretch>
        </p:blipFill>
        <p:spPr>
          <a:xfrm>
            <a:off x="9456420" y="6319158"/>
            <a:ext cx="1393741" cy="328860"/>
          </a:xfrm>
          <a:prstGeom prst="rect">
            <a:avLst/>
          </a:prstGeom>
        </p:spPr>
      </p:pic>
      <p:sp>
        <p:nvSpPr>
          <p:cNvPr id="4" name="State Legislative..." descr="402c97dd-a855-4a3e-93f3-de9362ed8326 State Legislative..."/>
          <p:cNvSpPr/>
          <p:nvPr/>
        </p:nvSpPr>
        <p:spPr>
          <a:xfrm>
            <a:off x="1618706" y="224410"/>
            <a:ext cx="9356270" cy="797493"/>
          </a:xfrm>
          <a:prstGeom prst="rect">
            <a:avLst/>
          </a:prstGeom>
          <a:noFill/>
        </p:spPr>
        <p:txBody>
          <a:bodyPr wrap="square" lIns="0" tIns="15675" rIns="0" bIns="0" anchor="t">
            <a:spAutoFit/>
          </a:bodyPr>
          <a:lstStyle/>
          <a:p>
            <a:r>
              <a:rPr lang="en-US" sz="2469" b="1" dirty="0">
                <a:solidFill>
                  <a:srgbClr val="6FBC4D"/>
                </a:solidFill>
                <a:latin typeface="Arial"/>
              </a:rPr>
              <a:t>For Colorado Legislature, inflation is top priority overall; seniors more focused on crime</a:t>
            </a:r>
            <a:endParaRPr lang="en-PH" sz="2469" b="1" dirty="0">
              <a:solidFill>
                <a:srgbClr val="6FBC4D"/>
              </a:solidFill>
              <a:latin typeface="Arial"/>
            </a:endParaRPr>
          </a:p>
        </p:txBody>
      </p:sp>
      <p:sp>
        <p:nvSpPr>
          <p:cNvPr id="5" name="Which one of the ..." descr="f5e50158-6c34-482c-974d-dd39dce55a00 Which one of the ..."/>
          <p:cNvSpPr/>
          <p:nvPr/>
        </p:nvSpPr>
        <p:spPr>
          <a:xfrm>
            <a:off x="1618706" y="6407332"/>
            <a:ext cx="7641771" cy="151030"/>
          </a:xfrm>
          <a:prstGeom prst="rect">
            <a:avLst/>
          </a:prstGeom>
          <a:noFill/>
        </p:spPr>
        <p:txBody>
          <a:bodyPr lIns="0" tIns="15675" rIns="0" bIns="0" anchor="t">
            <a:spAutoFit/>
          </a:bodyPr>
          <a:lstStyle/>
          <a:p>
            <a:pPr>
              <a:lnSpc>
                <a:spcPct val="83333"/>
              </a:lnSpc>
              <a:spcAft>
                <a:spcPts val="823"/>
              </a:spcAft>
            </a:pPr>
            <a:r>
              <a:rPr sz="1029" i="1">
                <a:solidFill>
                  <a:srgbClr val="A6A6A6"/>
                </a:solidFill>
                <a:latin typeface="Arial"/>
              </a:rPr>
              <a:t>Which one of the following issues do you believe should be the top priority for the Colorado Legislature?</a:t>
            </a:r>
          </a:p>
        </p:txBody>
      </p:sp>
      <p:pic>
        <p:nvPicPr>
          <p:cNvPr id="7" name="State Legislative Top Priority" descr="79facebf-fbf5-4510-ad99-8b9c98689b92 State Legislative Top Priority"/>
          <p:cNvPicPr>
            <a:picLocks noChangeAspect="1"/>
          </p:cNvPicPr>
          <p:nvPr/>
        </p:nvPicPr>
        <p:blipFill>
          <a:blip r:embed="rId4" cstate="print"/>
          <a:stretch>
            <a:fillRect/>
          </a:stretch>
        </p:blipFill>
        <p:spPr>
          <a:xfrm>
            <a:off x="1380493" y="1255742"/>
            <a:ext cx="9356271" cy="2449286"/>
          </a:xfrm>
          <a:prstGeom prst="rect">
            <a:avLst/>
          </a:prstGeom>
        </p:spPr>
      </p:pic>
      <p:sp>
        <p:nvSpPr>
          <p:cNvPr id="8" name="Rectangle 7">
            <a:extLst>
              <a:ext uri="{FF2B5EF4-FFF2-40B4-BE49-F238E27FC236}">
                <a16:creationId xmlns:a16="http://schemas.microsoft.com/office/drawing/2014/main" id="{546DECA5-5C07-13DA-B7A3-F8921737BB9C}"/>
              </a:ext>
            </a:extLst>
          </p:cNvPr>
          <p:cNvSpPr/>
          <p:nvPr/>
        </p:nvSpPr>
        <p:spPr>
          <a:xfrm>
            <a:off x="3568632" y="4299296"/>
            <a:ext cx="604119" cy="42446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0" name="Rectangle 9">
            <a:extLst>
              <a:ext uri="{FF2B5EF4-FFF2-40B4-BE49-F238E27FC236}">
                <a16:creationId xmlns:a16="http://schemas.microsoft.com/office/drawing/2014/main" id="{80727A5A-3E92-64EB-0FD9-0C5CE52189F8}"/>
              </a:ext>
            </a:extLst>
          </p:cNvPr>
          <p:cNvSpPr/>
          <p:nvPr/>
        </p:nvSpPr>
        <p:spPr>
          <a:xfrm>
            <a:off x="4729906" y="4286967"/>
            <a:ext cx="604119" cy="637583"/>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1" name="TextBox 10">
            <a:extLst>
              <a:ext uri="{FF2B5EF4-FFF2-40B4-BE49-F238E27FC236}">
                <a16:creationId xmlns:a16="http://schemas.microsoft.com/office/drawing/2014/main" id="{490B01E9-CDCD-6221-4C8E-3DE5B4ADBF48}"/>
              </a:ext>
            </a:extLst>
          </p:cNvPr>
          <p:cNvSpPr txBox="1"/>
          <p:nvPr/>
        </p:nvSpPr>
        <p:spPr>
          <a:xfrm>
            <a:off x="3360773" y="1309028"/>
            <a:ext cx="6978791" cy="583413"/>
          </a:xfrm>
          <a:prstGeom prst="rect">
            <a:avLst/>
          </a:prstGeom>
          <a:noFill/>
        </p:spPr>
        <p:txBody>
          <a:bodyPr wrap="square" rtlCol="0">
            <a:spAutoFit/>
          </a:bodyPr>
          <a:lstStyle/>
          <a:p>
            <a:r>
              <a:rPr lang="en-US" sz="1543" b="1" dirty="0"/>
              <a:t>Moderates’ top priorities mirror those of conservatives</a:t>
            </a:r>
            <a:r>
              <a:rPr lang="en-US" sz="1543" dirty="0"/>
              <a:t>, while liberals focus more on gun control and climate change. </a:t>
            </a:r>
          </a:p>
        </p:txBody>
      </p:sp>
      <p:sp>
        <p:nvSpPr>
          <p:cNvPr id="6" name="Rectangle 5">
            <a:extLst>
              <a:ext uri="{FF2B5EF4-FFF2-40B4-BE49-F238E27FC236}">
                <a16:creationId xmlns:a16="http://schemas.microsoft.com/office/drawing/2014/main" id="{0E37D99B-A3FB-A25C-4D34-67E677F58418}"/>
              </a:ext>
            </a:extLst>
          </p:cNvPr>
          <p:cNvSpPr/>
          <p:nvPr/>
        </p:nvSpPr>
        <p:spPr>
          <a:xfrm>
            <a:off x="5334026" y="4297535"/>
            <a:ext cx="269319" cy="1020914"/>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3" name="Rectangle 12">
            <a:extLst>
              <a:ext uri="{FF2B5EF4-FFF2-40B4-BE49-F238E27FC236}">
                <a16:creationId xmlns:a16="http://schemas.microsoft.com/office/drawing/2014/main" id="{6FCA5213-0F9C-F206-30A7-BF29EC8EC213}"/>
              </a:ext>
            </a:extLst>
          </p:cNvPr>
          <p:cNvSpPr/>
          <p:nvPr/>
        </p:nvSpPr>
        <p:spPr>
          <a:xfrm>
            <a:off x="5629302" y="4480078"/>
            <a:ext cx="846403" cy="24368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4" name="Rectangle 13">
            <a:extLst>
              <a:ext uri="{FF2B5EF4-FFF2-40B4-BE49-F238E27FC236}">
                <a16:creationId xmlns:a16="http://schemas.microsoft.com/office/drawing/2014/main" id="{E29161CD-363B-2422-21FC-949E5A15DE64}"/>
              </a:ext>
            </a:extLst>
          </p:cNvPr>
          <p:cNvSpPr/>
          <p:nvPr/>
        </p:nvSpPr>
        <p:spPr>
          <a:xfrm>
            <a:off x="7651262" y="4924551"/>
            <a:ext cx="269319" cy="192357"/>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
        <p:nvSpPr>
          <p:cNvPr id="15" name="Rectangle 14">
            <a:extLst>
              <a:ext uri="{FF2B5EF4-FFF2-40B4-BE49-F238E27FC236}">
                <a16:creationId xmlns:a16="http://schemas.microsoft.com/office/drawing/2014/main" id="{6B860C22-9F0D-ABD5-4005-CAE194947316}"/>
              </a:ext>
            </a:extLst>
          </p:cNvPr>
          <p:cNvSpPr/>
          <p:nvPr/>
        </p:nvSpPr>
        <p:spPr>
          <a:xfrm>
            <a:off x="9119575" y="4316152"/>
            <a:ext cx="269320" cy="60839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1"/>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1127</Words>
  <Application>Microsoft Macintosh PowerPoint</Application>
  <PresentationFormat>Widescreen</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Brown</dc:creator>
  <cp:lastModifiedBy>Joe Jackson</cp:lastModifiedBy>
  <cp:revision>1</cp:revision>
  <dcterms:created xsi:type="dcterms:W3CDTF">2023-03-08T21:13:52Z</dcterms:created>
  <dcterms:modified xsi:type="dcterms:W3CDTF">2023-03-09T15:42:39Z</dcterms:modified>
</cp:coreProperties>
</file>